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4" r:id="rId4"/>
    <p:sldId id="275" r:id="rId5"/>
    <p:sldId id="261" r:id="rId6"/>
    <p:sldId id="262" r:id="rId7"/>
    <p:sldId id="263" r:id="rId8"/>
    <p:sldId id="258" r:id="rId9"/>
    <p:sldId id="259" r:id="rId10"/>
    <p:sldId id="257" r:id="rId11"/>
    <p:sldId id="268" r:id="rId12"/>
    <p:sldId id="266" r:id="rId13"/>
    <p:sldId id="265" r:id="rId14"/>
    <p:sldId id="270" r:id="rId15"/>
    <p:sldId id="278" r:id="rId16"/>
    <p:sldId id="267" r:id="rId17"/>
    <p:sldId id="269" r:id="rId18"/>
    <p:sldId id="271" r:id="rId19"/>
    <p:sldId id="276" r:id="rId20"/>
    <p:sldId id="272" r:id="rId21"/>
    <p:sldId id="273" r:id="rId22"/>
    <p:sldId id="274" r:id="rId23"/>
    <p:sldId id="279" r:id="rId24"/>
    <p:sldId id="277" r:id="rId25"/>
    <p:sldId id="280" r:id="rId26"/>
    <p:sldId id="28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F22"/>
    <a:srgbClr val="004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75" d="100"/>
          <a:sy n="75" d="100"/>
        </p:scale>
        <p:origin x="883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3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24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18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6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53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6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956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07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88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87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3EC5E-E83B-4463-BBC1-7244310E317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7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0.png"/><Relationship Id="rId7" Type="http://schemas.openxmlformats.org/officeDocument/2006/relationships/image" Target="../media/image1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0" Type="http://schemas.openxmlformats.org/officeDocument/2006/relationships/image" Target="../media/image131.png"/><Relationship Id="rId4" Type="http://schemas.openxmlformats.org/officeDocument/2006/relationships/image" Target="../media/image70.png"/><Relationship Id="rId9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12" Type="http://schemas.openxmlformats.org/officeDocument/2006/relationships/image" Target="../media/image38.png"/><Relationship Id="rId2" Type="http://schemas.openxmlformats.org/officeDocument/2006/relationships/image" Target="../media/image1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7.png"/><Relationship Id="rId15" Type="http://schemas.openxmlformats.org/officeDocument/2006/relationships/image" Target="../media/image27.png"/><Relationship Id="rId10" Type="http://schemas.openxmlformats.org/officeDocument/2006/relationships/image" Target="../media/image130.png"/><Relationship Id="rId9" Type="http://schemas.openxmlformats.org/officeDocument/2006/relationships/image" Target="../media/image120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1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5394186" y="4395331"/>
            <a:ext cx="4371" cy="1363966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495547" y="4364589"/>
            <a:ext cx="3021" cy="4776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985148" y="1241309"/>
            <a:ext cx="0" cy="3776583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543259" y="4088058"/>
                <a:ext cx="3745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reekC" panose="00000400000000000000" pitchFamily="2" charset="0"/>
                        </a:rPr>
                        <m:t>𝜃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59" y="4088058"/>
                <a:ext cx="37450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72730" y="4073458"/>
                <a:ext cx="3745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730" y="4073458"/>
                <a:ext cx="37450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63536" y="4358798"/>
            <a:ext cx="2056215" cy="94756"/>
          </a:xfrm>
          <a:prstGeom prst="rect">
            <a:avLst/>
          </a:prstGeom>
          <a:solidFill>
            <a:srgbClr val="004E8A"/>
          </a:solidFill>
          <a:ln>
            <a:solidFill>
              <a:srgbClr val="004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1951983" y="1203407"/>
            <a:ext cx="66330" cy="7580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8490180" y="307960"/>
            <a:ext cx="99494" cy="1771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/>
          <p:cNvCxnSpPr>
            <a:stCxn id="6" idx="5"/>
            <a:endCxn id="5" idx="0"/>
          </p:cNvCxnSpPr>
          <p:nvPr/>
        </p:nvCxnSpPr>
        <p:spPr>
          <a:xfrm>
            <a:off x="2008599" y="1268111"/>
            <a:ext cx="3383045" cy="3090687"/>
          </a:xfrm>
          <a:prstGeom prst="line">
            <a:avLst/>
          </a:prstGeom>
          <a:ln w="12700">
            <a:solidFill>
              <a:srgbClr val="B90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0"/>
            <a:endCxn id="8" idx="1"/>
          </p:cNvCxnSpPr>
          <p:nvPr/>
        </p:nvCxnSpPr>
        <p:spPr>
          <a:xfrm flipV="1">
            <a:off x="5391644" y="1193932"/>
            <a:ext cx="3098536" cy="3164866"/>
          </a:xfrm>
          <a:prstGeom prst="line">
            <a:avLst/>
          </a:prstGeom>
          <a:ln w="12700">
            <a:solidFill>
              <a:srgbClr val="B90F2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6200000">
            <a:off x="4939798" y="4161307"/>
            <a:ext cx="458109" cy="426054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662545" y="4010110"/>
                <a:ext cx="374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45" y="4010110"/>
                <a:ext cx="3745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662545" y="4449465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Crystal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68158" y="1021403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Source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33301" y="1527397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Detector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008599" y="1279212"/>
            <a:ext cx="2498495" cy="30859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07094" y="314333"/>
            <a:ext cx="3983086" cy="4038091"/>
          </a:xfrm>
          <a:prstGeom prst="line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80225" y="4010110"/>
                <a:ext cx="374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reekC" panose="00000400000000000000" pitchFamily="2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225" y="4010110"/>
                <a:ext cx="3745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8706799" y="545741"/>
            <a:ext cx="52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endParaRPr lang="de-DE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8706799" y="324432"/>
            <a:ext cx="0" cy="869500"/>
          </a:xfrm>
          <a:prstGeom prst="straightConnector1">
            <a:avLst/>
          </a:prstGeom>
          <a:ln w="19050" cap="sq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8446552" y="1203407"/>
            <a:ext cx="443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846102" y="996070"/>
            <a:ext cx="88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 = 0</a:t>
            </a:r>
            <a:endParaRPr lang="de-DE" i="1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1610132" y="4365173"/>
            <a:ext cx="2896962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5401872">
            <a:off x="3919974" y="3957757"/>
            <a:ext cx="685679" cy="667823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Arc 46"/>
          <p:cNvSpPr/>
          <p:nvPr/>
        </p:nvSpPr>
        <p:spPr>
          <a:xfrm rot="168741">
            <a:off x="4470862" y="4152146"/>
            <a:ext cx="458109" cy="426054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rc 47"/>
          <p:cNvSpPr/>
          <p:nvPr/>
        </p:nvSpPr>
        <p:spPr>
          <a:xfrm rot="626879">
            <a:off x="5386970" y="3951315"/>
            <a:ext cx="685679" cy="667823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Straight Connector 50"/>
          <p:cNvCxnSpPr/>
          <p:nvPr/>
        </p:nvCxnSpPr>
        <p:spPr>
          <a:xfrm>
            <a:off x="8490180" y="1331220"/>
            <a:ext cx="0" cy="4284127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84864" y="5034576"/>
            <a:ext cx="52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</a:t>
            </a:r>
            <a:endParaRPr lang="de-DE" i="1" dirty="0"/>
          </a:p>
        </p:txBody>
      </p:sp>
      <p:grpSp>
        <p:nvGrpSpPr>
          <p:cNvPr id="67" name="Group 66"/>
          <p:cNvGrpSpPr/>
          <p:nvPr/>
        </p:nvGrpSpPr>
        <p:grpSpPr>
          <a:xfrm>
            <a:off x="1985148" y="4945731"/>
            <a:ext cx="6505032" cy="254782"/>
            <a:chOff x="1985148" y="4901388"/>
            <a:chExt cx="6505032" cy="2547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985148" y="5017892"/>
              <a:ext cx="6505032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490180" y="4901389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85148" y="4901388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4776996" y="4651732"/>
            <a:ext cx="52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</a:t>
            </a:r>
            <a:endParaRPr lang="de-DE" i="1" dirty="0"/>
          </a:p>
        </p:txBody>
      </p:sp>
      <p:grpSp>
        <p:nvGrpSpPr>
          <p:cNvPr id="73" name="Group 72"/>
          <p:cNvGrpSpPr/>
          <p:nvPr/>
        </p:nvGrpSpPr>
        <p:grpSpPr>
          <a:xfrm rot="16200000">
            <a:off x="59087" y="2675850"/>
            <a:ext cx="3123864" cy="254782"/>
            <a:chOff x="1985148" y="4901388"/>
            <a:chExt cx="6505032" cy="254782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985148" y="5017892"/>
              <a:ext cx="6505032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490180" y="4901389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1985148" y="4901388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5392876" y="5498843"/>
            <a:ext cx="3097304" cy="254782"/>
            <a:chOff x="1985148" y="4901388"/>
            <a:chExt cx="6505032" cy="254782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1985148" y="5017892"/>
              <a:ext cx="6505032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490180" y="4901389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85148" y="4901388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6678541" y="5588915"/>
            <a:ext cx="52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L/2</a:t>
            </a:r>
            <a:endParaRPr lang="de-DE" i="1" dirty="0"/>
          </a:p>
        </p:txBody>
      </p:sp>
      <p:sp>
        <p:nvSpPr>
          <p:cNvPr id="85" name="TextBox 84"/>
          <p:cNvSpPr txBox="1"/>
          <p:nvPr/>
        </p:nvSpPr>
        <p:spPr>
          <a:xfrm>
            <a:off x="1249274" y="2628788"/>
            <a:ext cx="52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</a:t>
            </a:r>
            <a:endParaRPr lang="de-DE" i="1" dirty="0"/>
          </a:p>
        </p:txBody>
      </p:sp>
      <p:grpSp>
        <p:nvGrpSpPr>
          <p:cNvPr id="9" name="Group 8"/>
          <p:cNvGrpSpPr/>
          <p:nvPr/>
        </p:nvGrpSpPr>
        <p:grpSpPr>
          <a:xfrm rot="16200000">
            <a:off x="4816438" y="4196276"/>
            <a:ext cx="258398" cy="881639"/>
            <a:chOff x="7909560" y="3271664"/>
            <a:chExt cx="213360" cy="869501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8015919" y="3271664"/>
              <a:ext cx="0" cy="86950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7909560" y="4141164"/>
              <a:ext cx="21336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973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71" y="1505712"/>
            <a:ext cx="6181349" cy="4636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15791" r="10100" b="13741"/>
          <a:stretch/>
        </p:blipFill>
        <p:spPr>
          <a:xfrm>
            <a:off x="6799579" y="927100"/>
            <a:ext cx="2702561" cy="2184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4" name="Rectangle 3"/>
          <p:cNvSpPr/>
          <p:nvPr/>
        </p:nvSpPr>
        <p:spPr>
          <a:xfrm>
            <a:off x="5419344" y="4267200"/>
            <a:ext cx="1517904" cy="1225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419344" y="927100"/>
            <a:ext cx="1380235" cy="3340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37248" y="3111500"/>
            <a:ext cx="2564892" cy="2380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08223" y="1880800"/>
                <a:ext cx="74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223" y="1880800"/>
                <a:ext cx="749808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owchart: Connector 9"/>
          <p:cNvSpPr/>
          <p:nvPr/>
        </p:nvSpPr>
        <p:spPr>
          <a:xfrm flipH="1" flipV="1">
            <a:off x="6155437" y="4279138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03392" y="3971361"/>
                <a:ext cx="74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92" y="3971361"/>
                <a:ext cx="749808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3491483" y="5326888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491483" y="4572289"/>
            <a:ext cx="10160" cy="754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08882" y="4458302"/>
                <a:ext cx="74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882" y="4458302"/>
                <a:ext cx="74980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836925" y="5286248"/>
                <a:ext cx="74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925" y="5286248"/>
                <a:ext cx="74980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2863" y="3448141"/>
                <a:ext cx="749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63" y="3448141"/>
                <a:ext cx="74980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26484" y="3709751"/>
                <a:ext cx="749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484" y="3709751"/>
                <a:ext cx="74980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0859" y="2246711"/>
                <a:ext cx="749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859" y="2246711"/>
                <a:ext cx="74980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386832" y="2497455"/>
                <a:ext cx="749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832" y="2497455"/>
                <a:ext cx="74980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292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69" y="1527396"/>
            <a:ext cx="6181349" cy="4636013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6847988" y="4745536"/>
            <a:ext cx="0" cy="1445176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15791" r="10100" b="13741"/>
          <a:stretch/>
        </p:blipFill>
        <p:spPr>
          <a:xfrm>
            <a:off x="6799579" y="927100"/>
            <a:ext cx="2702561" cy="2184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4" name="Rectangle 3"/>
          <p:cNvSpPr/>
          <p:nvPr/>
        </p:nvSpPr>
        <p:spPr>
          <a:xfrm>
            <a:off x="5419344" y="4267200"/>
            <a:ext cx="1517904" cy="1225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419344" y="927100"/>
            <a:ext cx="1380235" cy="3340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37248" y="3111500"/>
            <a:ext cx="2564892" cy="2380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26484" y="3709751"/>
                <a:ext cx="749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484" y="3709751"/>
                <a:ext cx="74980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0859" y="2246711"/>
                <a:ext cx="749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859" y="2246711"/>
                <a:ext cx="74980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6744716" y="4676251"/>
            <a:ext cx="169068" cy="135731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99784" y="1670418"/>
            <a:ext cx="218536" cy="182195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17184248">
            <a:off x="7836974" y="2721387"/>
            <a:ext cx="685679" cy="667823"/>
          </a:xfrm>
          <a:prstGeom prst="arc">
            <a:avLst>
              <a:gd name="adj1" fmla="val 15478586"/>
              <a:gd name="adj2" fmla="val 1788109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805308" y="2814923"/>
                <a:ext cx="3745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308" y="2814923"/>
                <a:ext cx="37450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>
            <a:off x="6174821" y="3128626"/>
            <a:ext cx="0" cy="1173372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20180" y="3555862"/>
                <a:ext cx="74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de-DE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180" y="3555862"/>
                <a:ext cx="74980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rot="2381484">
                <a:off x="9211982" y="1316009"/>
                <a:ext cx="412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81484">
                <a:off x="9211982" y="1316009"/>
                <a:ext cx="41267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 rot="18750738">
            <a:off x="9334309" y="1482524"/>
            <a:ext cx="95272" cy="356211"/>
            <a:chOff x="9953493" y="993122"/>
            <a:chExt cx="95272" cy="900434"/>
          </a:xfrm>
        </p:grpSpPr>
        <p:cxnSp>
          <p:nvCxnSpPr>
            <p:cNvPr id="33" name="Straight Connector 32"/>
            <p:cNvCxnSpPr/>
            <p:nvPr/>
          </p:nvCxnSpPr>
          <p:spPr>
            <a:xfrm rot="16200000">
              <a:off x="9647196" y="1434611"/>
              <a:ext cx="709487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2849262" flipV="1">
              <a:off x="9896931" y="1049684"/>
              <a:ext cx="199004" cy="8588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2849262" flipV="1">
              <a:off x="9912340" y="1757130"/>
              <a:ext cx="186972" cy="8587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967325" y="5643457"/>
                <a:ext cx="3950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325" y="5643457"/>
                <a:ext cx="39504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 rot="16172285">
            <a:off x="6098362" y="5350132"/>
            <a:ext cx="152917" cy="622140"/>
            <a:chOff x="9953493" y="993122"/>
            <a:chExt cx="95272" cy="900434"/>
          </a:xfrm>
        </p:grpSpPr>
        <p:cxnSp>
          <p:nvCxnSpPr>
            <p:cNvPr id="45" name="Straight Connector 44"/>
            <p:cNvCxnSpPr/>
            <p:nvPr/>
          </p:nvCxnSpPr>
          <p:spPr>
            <a:xfrm rot="16200000">
              <a:off x="9647196" y="1434611"/>
              <a:ext cx="709487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2849262" flipV="1">
              <a:off x="9896931" y="1049684"/>
              <a:ext cx="199004" cy="8588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2849262" flipV="1">
              <a:off x="9912340" y="1757130"/>
              <a:ext cx="186972" cy="8587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5024425" y="6040866"/>
            <a:ext cx="29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</a:t>
            </a:r>
            <a:endParaRPr lang="de-DE" i="1" dirty="0"/>
          </a:p>
        </p:txBody>
      </p:sp>
      <p:grpSp>
        <p:nvGrpSpPr>
          <p:cNvPr id="59" name="Group 58"/>
          <p:cNvGrpSpPr/>
          <p:nvPr/>
        </p:nvGrpSpPr>
        <p:grpSpPr>
          <a:xfrm>
            <a:off x="3161361" y="5961954"/>
            <a:ext cx="3686627" cy="254782"/>
            <a:chOff x="1985148" y="4901388"/>
            <a:chExt cx="6505032" cy="25478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985148" y="5017892"/>
              <a:ext cx="6505032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490180" y="4901389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85148" y="4901388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/>
          <p:cNvCxnSpPr/>
          <p:nvPr/>
        </p:nvCxnSpPr>
        <p:spPr>
          <a:xfrm>
            <a:off x="3161361" y="2246711"/>
            <a:ext cx="0" cy="3970024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322563" y="2339340"/>
            <a:ext cx="45719" cy="1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86139-C7A5-D20A-C2E0-2B11E65595C5}"/>
                  </a:ext>
                </a:extLst>
              </p:cNvPr>
              <p:cNvSpPr txBox="1"/>
              <p:nvPr/>
            </p:nvSpPr>
            <p:spPr>
              <a:xfrm>
                <a:off x="5194858" y="3261294"/>
                <a:ext cx="74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86139-C7A5-D20A-C2E0-2B11E6559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858" y="3261294"/>
                <a:ext cx="74980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084E6-44D6-095B-CB1B-BDB651FE9F39}"/>
                  </a:ext>
                </a:extLst>
              </p:cNvPr>
              <p:cNvSpPr txBox="1"/>
              <p:nvPr/>
            </p:nvSpPr>
            <p:spPr>
              <a:xfrm>
                <a:off x="5612562" y="4320811"/>
                <a:ext cx="74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084E6-44D6-095B-CB1B-BDB651FE9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562" y="4320811"/>
                <a:ext cx="749808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78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 rot="10800000">
            <a:off x="2980949" y="5297945"/>
            <a:ext cx="353152" cy="1076826"/>
          </a:xfrm>
          <a:prstGeom prst="downArrow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57" y="3529866"/>
            <a:ext cx="45719" cy="6392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25980" y="4516051"/>
            <a:ext cx="57150" cy="3946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63269" y="342852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Laser Beam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5440" y="6069238"/>
            <a:ext cx="256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Ion beam</a:t>
            </a:r>
          </a:p>
          <a:p>
            <a:pPr algn="ctr"/>
            <a:r>
              <a:rPr lang="en-US" dirty="0"/>
              <a:t>(Future Experiment)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32659" y="3838624"/>
            <a:ext cx="2355595" cy="2274773"/>
          </a:xfrm>
          <a:prstGeom prst="straightConnector1">
            <a:avLst/>
          </a:prstGeom>
          <a:ln>
            <a:solidFill>
              <a:srgbClr val="004E8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2880000" flipV="1">
            <a:off x="1827607" y="4975682"/>
            <a:ext cx="3053955" cy="482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32658" y="1585497"/>
            <a:ext cx="2339625" cy="2259351"/>
          </a:xfrm>
          <a:prstGeom prst="straightConnector1">
            <a:avLst/>
          </a:prstGeom>
          <a:ln>
            <a:solidFill>
              <a:srgbClr val="B90F2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720000">
            <a:off x="1827607" y="2716942"/>
            <a:ext cx="3053955" cy="48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35370" y="6133354"/>
            <a:ext cx="1603611" cy="29965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Crystal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87034" y="4169093"/>
            <a:ext cx="2010747" cy="1941758"/>
          </a:xfrm>
          <a:prstGeom prst="straightConnector1">
            <a:avLst/>
          </a:prstGeom>
          <a:ln>
            <a:solidFill>
              <a:srgbClr val="004E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6512" y="3529866"/>
            <a:ext cx="2321423" cy="257820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73165" y="1586963"/>
            <a:ext cx="2011934" cy="1942903"/>
          </a:xfrm>
          <a:prstGeom prst="straightConnector1">
            <a:avLst/>
          </a:prstGeom>
          <a:ln>
            <a:solidFill>
              <a:srgbClr val="B90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2643" y="1589744"/>
            <a:ext cx="2322456" cy="25793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97781" y="3507363"/>
            <a:ext cx="197045" cy="7141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35370" y="1273497"/>
            <a:ext cx="1603611" cy="2876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Crystal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97781" y="3507363"/>
            <a:ext cx="45719" cy="7141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481353" y="3146238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Detector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940998" y="3171410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971707" y="420031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Sample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082020" y="5112959"/>
            <a:ext cx="1553793" cy="1533355"/>
            <a:chOff x="6054558" y="1561152"/>
            <a:chExt cx="1553793" cy="1533355"/>
          </a:xfrm>
        </p:grpSpPr>
        <p:sp>
          <p:nvSpPr>
            <p:cNvPr id="24" name="Rectangle 23"/>
            <p:cNvSpPr/>
            <p:nvPr/>
          </p:nvSpPr>
          <p:spPr>
            <a:xfrm>
              <a:off x="6143039" y="1561152"/>
              <a:ext cx="1452994" cy="10447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054558" y="1721155"/>
              <a:ext cx="1553793" cy="1373352"/>
              <a:chOff x="9134885" y="3142622"/>
              <a:chExt cx="1553793" cy="137335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831686" y="3142622"/>
                <a:ext cx="169437" cy="71413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927767" y="3143552"/>
                <a:ext cx="169437" cy="714131"/>
              </a:xfrm>
              <a:prstGeom prst="rect">
                <a:avLst/>
              </a:prstGeom>
              <a:solidFill>
                <a:srgbClr val="004E8A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571766" y="3165036"/>
                <a:ext cx="0" cy="691628"/>
              </a:xfrm>
              <a:prstGeom prst="straightConnector1">
                <a:avLst/>
              </a:prstGeom>
              <a:ln w="25400">
                <a:solidFill>
                  <a:srgbClr val="B90F2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10257703" y="3165036"/>
                <a:ext cx="0" cy="691628"/>
              </a:xfrm>
              <a:prstGeom prst="straightConnector1">
                <a:avLst/>
              </a:prstGeom>
              <a:ln w="25400">
                <a:solidFill>
                  <a:srgbClr val="004E8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9134885" y="3277976"/>
                    <a:ext cx="46423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B90F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B90F2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B90F2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rgbClr val="B90F2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34885" y="3277976"/>
                    <a:ext cx="46423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/>
              <p:cNvSpPr txBox="1"/>
              <p:nvPr/>
            </p:nvSpPr>
            <p:spPr>
              <a:xfrm>
                <a:off x="9506869" y="414664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0231438" y="3277976"/>
                    <a:ext cx="4572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4E8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4E8A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4E8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1438" y="3277976"/>
                    <a:ext cx="4572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Rectangle 35"/>
              <p:cNvSpPr/>
              <p:nvPr/>
            </p:nvSpPr>
            <p:spPr>
              <a:xfrm>
                <a:off x="9728653" y="3143237"/>
                <a:ext cx="169437" cy="714131"/>
              </a:xfrm>
              <a:prstGeom prst="rect">
                <a:avLst/>
              </a:prstGeom>
              <a:solidFill>
                <a:srgbClr val="B90F2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6038746" y="6122364"/>
            <a:ext cx="181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View on Detector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170501" y="3520024"/>
            <a:ext cx="505287" cy="1592935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682943" y="4197685"/>
            <a:ext cx="909555" cy="888675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CDA2A4BF-A6D0-CD36-786B-226B7F1DA889}"/>
              </a:ext>
            </a:extLst>
          </p:cNvPr>
          <p:cNvSpPr/>
          <p:nvPr/>
        </p:nvSpPr>
        <p:spPr>
          <a:xfrm rot="16200000">
            <a:off x="3707588" y="2336835"/>
            <a:ext cx="241200" cy="3021587"/>
          </a:xfrm>
          <a:prstGeom prst="triangle">
            <a:avLst/>
          </a:prstGeom>
          <a:solidFill>
            <a:srgbClr val="00B050"/>
          </a:solidFill>
          <a:ln>
            <a:solidFill>
              <a:srgbClr val="00B050">
                <a:alpha val="9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7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4907474" y="3993935"/>
            <a:ext cx="2306124" cy="892409"/>
          </a:xfrm>
          <a:prstGeom prst="straightConnector1">
            <a:avLst/>
          </a:prstGeom>
          <a:ln>
            <a:solidFill>
              <a:srgbClr val="B90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45088" y="2837920"/>
            <a:ext cx="45719" cy="711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14701" y="3291429"/>
            <a:ext cx="63130" cy="2902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6518" y="264951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Laser Beam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90807" y="3199594"/>
            <a:ext cx="2192249" cy="771157"/>
          </a:xfrm>
          <a:prstGeom prst="straightConnector1">
            <a:avLst/>
          </a:prstGeom>
          <a:ln>
            <a:solidFill>
              <a:srgbClr val="B90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1200000">
            <a:off x="4193608" y="3894446"/>
            <a:ext cx="1603611" cy="2719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Crystal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 rot="1200000">
            <a:off x="7215390" y="4843258"/>
            <a:ext cx="197045" cy="186066"/>
            <a:chOff x="7509680" y="3694096"/>
            <a:chExt cx="197045" cy="714131"/>
          </a:xfrm>
        </p:grpSpPr>
        <p:sp>
          <p:nvSpPr>
            <p:cNvPr id="10" name="Rectangle 9"/>
            <p:cNvSpPr/>
            <p:nvPr/>
          </p:nvSpPr>
          <p:spPr>
            <a:xfrm>
              <a:off x="7509680" y="3694096"/>
              <a:ext cx="197045" cy="714131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09680" y="3694096"/>
              <a:ext cx="45719" cy="7141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092530" y="4477535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Detector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08458" y="246858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71854" y="3585172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Sample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3581541">
            <a:off x="3517863" y="3124260"/>
            <a:ext cx="685679" cy="667823"/>
          </a:xfrm>
          <a:prstGeom prst="arc">
            <a:avLst>
              <a:gd name="adj1" fmla="val 15478586"/>
              <a:gd name="adj2" fmla="val 2044262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711421" y="3251885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20°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21" y="3251885"/>
                <a:ext cx="5806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705721C-5FFF-C30F-EF9E-7C2277C1AB87}"/>
              </a:ext>
            </a:extLst>
          </p:cNvPr>
          <p:cNvSpPr/>
          <p:nvPr/>
        </p:nvSpPr>
        <p:spPr>
          <a:xfrm rot="16200000">
            <a:off x="4730588" y="973719"/>
            <a:ext cx="360000" cy="4439562"/>
          </a:xfrm>
          <a:prstGeom prst="triangle">
            <a:avLst/>
          </a:prstGeom>
          <a:solidFill>
            <a:srgbClr val="00B050"/>
          </a:solidFill>
          <a:ln>
            <a:solidFill>
              <a:srgbClr val="00B050">
                <a:alpha val="9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0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endCxn id="3" idx="1"/>
          </p:cNvCxnSpPr>
          <p:nvPr/>
        </p:nvCxnSpPr>
        <p:spPr>
          <a:xfrm>
            <a:off x="2690807" y="3190518"/>
            <a:ext cx="2443661" cy="5576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/>
          <p:cNvCxnSpPr/>
          <p:nvPr/>
        </p:nvCxnSpPr>
        <p:spPr>
          <a:xfrm>
            <a:off x="4907474" y="3993935"/>
            <a:ext cx="2306124" cy="892409"/>
          </a:xfrm>
          <a:prstGeom prst="straightConnector1">
            <a:avLst/>
          </a:prstGeom>
          <a:ln>
            <a:solidFill>
              <a:srgbClr val="B90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 rot="10800000">
            <a:off x="3786931" y="3104259"/>
            <a:ext cx="1347537" cy="18367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22532" y="2570892"/>
            <a:ext cx="46183" cy="12392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14701" y="3291429"/>
            <a:ext cx="63130" cy="2902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67936" y="274985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Laser Beam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90807" y="3199594"/>
            <a:ext cx="2192249" cy="771157"/>
          </a:xfrm>
          <a:prstGeom prst="straightConnector1">
            <a:avLst/>
          </a:prstGeom>
          <a:ln>
            <a:solidFill>
              <a:srgbClr val="B90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1200000">
            <a:off x="4193608" y="3894446"/>
            <a:ext cx="1603611" cy="2719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Crystal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 rot="1200000">
            <a:off x="7215390" y="4843258"/>
            <a:ext cx="197045" cy="186066"/>
            <a:chOff x="7509680" y="3694096"/>
            <a:chExt cx="197045" cy="714131"/>
          </a:xfrm>
        </p:grpSpPr>
        <p:sp>
          <p:nvSpPr>
            <p:cNvPr id="10" name="Rectangle 9"/>
            <p:cNvSpPr/>
            <p:nvPr/>
          </p:nvSpPr>
          <p:spPr>
            <a:xfrm>
              <a:off x="7509680" y="3694096"/>
              <a:ext cx="197045" cy="714131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09680" y="3694096"/>
              <a:ext cx="45719" cy="7141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092530" y="447753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Camera Chip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366" y="2201560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71854" y="3585172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Sample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3581541">
            <a:off x="3517863" y="3124260"/>
            <a:ext cx="685679" cy="667823"/>
          </a:xfrm>
          <a:prstGeom prst="arc">
            <a:avLst>
              <a:gd name="adj1" fmla="val 15478586"/>
              <a:gd name="adj2" fmla="val 2044262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711421" y="3251885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20°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21" y="3251885"/>
                <a:ext cx="5806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3070518" y="513163"/>
            <a:ext cx="1553793" cy="1533355"/>
            <a:chOff x="6054558" y="1561152"/>
            <a:chExt cx="1553793" cy="1533355"/>
          </a:xfrm>
        </p:grpSpPr>
        <p:sp>
          <p:nvSpPr>
            <p:cNvPr id="25" name="Rectangle 24"/>
            <p:cNvSpPr/>
            <p:nvPr/>
          </p:nvSpPr>
          <p:spPr>
            <a:xfrm>
              <a:off x="6143039" y="1561152"/>
              <a:ext cx="1452994" cy="10447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054558" y="1721155"/>
              <a:ext cx="1553793" cy="1373352"/>
              <a:chOff x="9134885" y="3142622"/>
              <a:chExt cx="1553793" cy="137335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9831686" y="3142622"/>
                <a:ext cx="169437" cy="71413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927767" y="3143552"/>
                <a:ext cx="169437" cy="714131"/>
              </a:xfrm>
              <a:prstGeom prst="rect">
                <a:avLst/>
              </a:prstGeom>
              <a:solidFill>
                <a:srgbClr val="004E8A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V="1">
                <a:off x="9571766" y="3165036"/>
                <a:ext cx="0" cy="691628"/>
              </a:xfrm>
              <a:prstGeom prst="straightConnector1">
                <a:avLst/>
              </a:prstGeom>
              <a:ln w="25400">
                <a:solidFill>
                  <a:srgbClr val="B90F2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10257703" y="3165036"/>
                <a:ext cx="0" cy="691628"/>
              </a:xfrm>
              <a:prstGeom prst="straightConnector1">
                <a:avLst/>
              </a:prstGeom>
              <a:ln w="25400">
                <a:solidFill>
                  <a:srgbClr val="004E8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9134885" y="3277976"/>
                    <a:ext cx="46423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B90F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B90F2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B90F2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rgbClr val="B90F2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34885" y="3277976"/>
                    <a:ext cx="46423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/>
              <p:cNvSpPr txBox="1"/>
              <p:nvPr/>
            </p:nvSpPr>
            <p:spPr>
              <a:xfrm>
                <a:off x="9506869" y="414664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0231438" y="3277976"/>
                    <a:ext cx="4572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4E8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4E8A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4E8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1438" y="3277976"/>
                    <a:ext cx="4572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Rectangle 36"/>
              <p:cNvSpPr/>
              <p:nvPr/>
            </p:nvSpPr>
            <p:spPr>
              <a:xfrm>
                <a:off x="9728653" y="3143237"/>
                <a:ext cx="169437" cy="714131"/>
              </a:xfrm>
              <a:prstGeom prst="rect">
                <a:avLst/>
              </a:prstGeom>
              <a:solidFill>
                <a:srgbClr val="B90F2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2971854" y="172682"/>
            <a:ext cx="181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View on Detector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2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C5180D-1A12-A3A9-A8C6-7B7975E2599F}"/>
              </a:ext>
            </a:extLst>
          </p:cNvPr>
          <p:cNvGrpSpPr/>
          <p:nvPr/>
        </p:nvGrpSpPr>
        <p:grpSpPr>
          <a:xfrm>
            <a:off x="1115430" y="206943"/>
            <a:ext cx="8979672" cy="4944716"/>
            <a:chOff x="1460662" y="944061"/>
            <a:chExt cx="8979672" cy="4944716"/>
          </a:xfrm>
        </p:grpSpPr>
        <p:sp>
          <p:nvSpPr>
            <p:cNvPr id="6" name="Rectangle 5"/>
            <p:cNvSpPr/>
            <p:nvPr/>
          </p:nvSpPr>
          <p:spPr>
            <a:xfrm>
              <a:off x="3404176" y="2543997"/>
              <a:ext cx="2159726" cy="164026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" name="Isosceles Triangle 6"/>
            <p:cNvSpPr/>
            <p:nvPr/>
          </p:nvSpPr>
          <p:spPr>
            <a:xfrm rot="16200000">
              <a:off x="4383874" y="2576946"/>
              <a:ext cx="783771" cy="15866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Rectangle 1"/>
            <p:cNvSpPr/>
            <p:nvPr/>
          </p:nvSpPr>
          <p:spPr>
            <a:xfrm flipH="1">
              <a:off x="7377909" y="3133529"/>
              <a:ext cx="71384" cy="37594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39246" y="2755913"/>
              <a:ext cx="1226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Backlighter</a:t>
              </a:r>
            </a:p>
          </p:txBody>
        </p:sp>
        <p:sp>
          <p:nvSpPr>
            <p:cNvPr id="4" name="Right Arrow 3"/>
            <p:cNvSpPr/>
            <p:nvPr/>
          </p:nvSpPr>
          <p:spPr>
            <a:xfrm>
              <a:off x="4899377" y="3278450"/>
              <a:ext cx="1347537" cy="18367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151356" y="3000953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PHELIX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95857" y="3531249"/>
              <a:ext cx="45719" cy="2309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84372" y="3762170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 Sample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59657" y="3784725"/>
              <a:ext cx="2059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DUCC Spectrometer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460662" y="3000953"/>
              <a:ext cx="1937292" cy="731915"/>
              <a:chOff x="1564834" y="2514816"/>
              <a:chExt cx="1937292" cy="73191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564834" y="2514816"/>
                <a:ext cx="1937292" cy="731915"/>
                <a:chOff x="1564834" y="2514816"/>
                <a:chExt cx="1937292" cy="731915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194560" y="2514816"/>
                  <a:ext cx="1307566" cy="731915"/>
                </a:xfrm>
                <a:prstGeom prst="rect">
                  <a:avLst/>
                </a:prstGeom>
                <a:solidFill>
                  <a:srgbClr val="004E8A"/>
                </a:solidFill>
                <a:ln>
                  <a:solidFill>
                    <a:srgbClr val="004E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576251" y="2659646"/>
                  <a:ext cx="618309" cy="149909"/>
                </a:xfrm>
                <a:prstGeom prst="rect">
                  <a:avLst/>
                </a:prstGeom>
                <a:solidFill>
                  <a:srgbClr val="004E8A"/>
                </a:solidFill>
                <a:ln>
                  <a:solidFill>
                    <a:srgbClr val="004E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1564834" y="2971098"/>
                  <a:ext cx="618309" cy="149909"/>
                </a:xfrm>
                <a:prstGeom prst="rect">
                  <a:avLst/>
                </a:prstGeom>
                <a:solidFill>
                  <a:srgbClr val="004E8A"/>
                </a:solidFill>
                <a:ln>
                  <a:solidFill>
                    <a:srgbClr val="004E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2415166" y="2557607"/>
                <a:ext cx="9044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X-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Ray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Camera</a:t>
                </a:r>
                <a:endParaRPr lang="de-DE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62925">
              <a:off x="4197917" y="1880552"/>
              <a:ext cx="1576261" cy="869170"/>
            </a:xfrm>
            <a:prstGeom prst="rect">
              <a:avLst/>
            </a:prstGeom>
            <a:solidFill>
              <a:srgbClr val="7030A0">
                <a:alpha val="79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Box 17"/>
            <p:cNvSpPr txBox="1"/>
            <p:nvPr/>
          </p:nvSpPr>
          <p:spPr>
            <a:xfrm rot="1699497">
              <a:off x="4251422" y="1981425"/>
              <a:ext cx="1469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SUCC</a:t>
              </a:r>
            </a:p>
            <a:p>
              <a:pPr algn="ctr"/>
              <a:r>
                <a:rPr lang="de-DE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Spectrometer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 rot="1675704">
              <a:off x="2461911" y="1117819"/>
              <a:ext cx="1937291" cy="731915"/>
              <a:chOff x="1564835" y="2514816"/>
              <a:chExt cx="1937291" cy="731915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564835" y="2514816"/>
                <a:ext cx="1937291" cy="731915"/>
                <a:chOff x="1564835" y="2514816"/>
                <a:chExt cx="1937291" cy="731915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194560" y="2514816"/>
                  <a:ext cx="1307566" cy="731915"/>
                </a:xfrm>
                <a:prstGeom prst="rect">
                  <a:avLst/>
                </a:prstGeom>
                <a:solidFill>
                  <a:srgbClr val="004E8A"/>
                </a:solidFill>
                <a:ln>
                  <a:solidFill>
                    <a:srgbClr val="004E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1576251" y="2659646"/>
                  <a:ext cx="618309" cy="149909"/>
                </a:xfrm>
                <a:prstGeom prst="rect">
                  <a:avLst/>
                </a:prstGeom>
                <a:solidFill>
                  <a:srgbClr val="004E8A"/>
                </a:solidFill>
                <a:ln>
                  <a:solidFill>
                    <a:srgbClr val="004E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564835" y="2971098"/>
                  <a:ext cx="618309" cy="149909"/>
                </a:xfrm>
                <a:prstGeom prst="rect">
                  <a:avLst/>
                </a:prstGeom>
                <a:solidFill>
                  <a:srgbClr val="004E8A"/>
                </a:solidFill>
                <a:ln>
                  <a:solidFill>
                    <a:srgbClr val="004E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2415166" y="2557607"/>
                <a:ext cx="9044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X-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Ray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Camera</a:t>
                </a:r>
                <a:endParaRPr lang="de-DE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 rot="19661364">
              <a:off x="2302287" y="5261567"/>
              <a:ext cx="1580318" cy="610774"/>
            </a:xfrm>
            <a:prstGeom prst="rect">
              <a:avLst/>
            </a:prstGeom>
            <a:solidFill>
              <a:srgbClr val="B90F22"/>
            </a:solidFill>
            <a:ln>
              <a:solidFill>
                <a:srgbClr val="B90F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Box 27"/>
            <p:cNvSpPr txBox="1"/>
            <p:nvPr/>
          </p:nvSpPr>
          <p:spPr>
            <a:xfrm rot="19637266">
              <a:off x="2357822" y="5242446"/>
              <a:ext cx="1469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FSSR-1D</a:t>
              </a:r>
            </a:p>
            <a:p>
              <a:pPr algn="ctr"/>
              <a:r>
                <a:rPr lang="de-DE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Spectrometer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08537" y="2400604"/>
              <a:ext cx="1931797" cy="1640264"/>
            </a:xfrm>
            <a:prstGeom prst="rect">
              <a:avLst/>
            </a:prstGeom>
            <a:solidFill>
              <a:schemeClr val="accent6">
                <a:lumMod val="50000"/>
                <a:alpha val="81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850387" y="2897571"/>
              <a:ext cx="12480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Focus </a:t>
              </a:r>
            </a:p>
            <a:p>
              <a:pPr algn="ctr"/>
              <a:r>
                <a:rPr lang="de-DE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Diagnostics</a:t>
              </a:r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6882303" y="944061"/>
              <a:ext cx="260172" cy="1370622"/>
            </a:xfrm>
            <a:prstGeom prst="downArrow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47834" y="1023811"/>
              <a:ext cx="1193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Location of Future Ion Beam</a:t>
              </a: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252FE8-DA33-73DF-2783-1FF60DB4834E}"/>
              </a:ext>
            </a:extLst>
          </p:cNvPr>
          <p:cNvGrpSpPr/>
          <p:nvPr/>
        </p:nvGrpSpPr>
        <p:grpSpPr>
          <a:xfrm rot="14286458">
            <a:off x="2468301" y="5542812"/>
            <a:ext cx="1937292" cy="731915"/>
            <a:chOff x="331179" y="3802262"/>
            <a:chExt cx="1937292" cy="73191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977ACA-E55A-7EAD-3C25-D7315CAF802F}"/>
                </a:ext>
              </a:extLst>
            </p:cNvPr>
            <p:cNvSpPr/>
            <p:nvPr/>
          </p:nvSpPr>
          <p:spPr>
            <a:xfrm>
              <a:off x="960905" y="3802262"/>
              <a:ext cx="1307566" cy="731915"/>
            </a:xfrm>
            <a:prstGeom prst="rect">
              <a:avLst/>
            </a:prstGeom>
            <a:solidFill>
              <a:srgbClr val="004E8A"/>
            </a:solidFill>
            <a:ln>
              <a:solidFill>
                <a:srgbClr val="004E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9C2FAC-3EC1-2B99-8E21-65D6EBDECD14}"/>
                </a:ext>
              </a:extLst>
            </p:cNvPr>
            <p:cNvSpPr/>
            <p:nvPr/>
          </p:nvSpPr>
          <p:spPr>
            <a:xfrm>
              <a:off x="342596" y="3947092"/>
              <a:ext cx="618309" cy="149909"/>
            </a:xfrm>
            <a:prstGeom prst="rect">
              <a:avLst/>
            </a:prstGeom>
            <a:solidFill>
              <a:srgbClr val="004E8A"/>
            </a:solidFill>
            <a:ln>
              <a:solidFill>
                <a:srgbClr val="004E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E6661C-41C5-DDEB-777E-A952034C45D7}"/>
                </a:ext>
              </a:extLst>
            </p:cNvPr>
            <p:cNvSpPr/>
            <p:nvPr/>
          </p:nvSpPr>
          <p:spPr>
            <a:xfrm>
              <a:off x="331179" y="4258544"/>
              <a:ext cx="618309" cy="149909"/>
            </a:xfrm>
            <a:prstGeom prst="rect">
              <a:avLst/>
            </a:prstGeom>
            <a:solidFill>
              <a:srgbClr val="004E8A"/>
            </a:solidFill>
            <a:ln>
              <a:solidFill>
                <a:srgbClr val="004E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DD3837-AC3C-9661-2213-A8FE67DAAE68}"/>
                </a:ext>
              </a:extLst>
            </p:cNvPr>
            <p:cNvSpPr txBox="1"/>
            <p:nvPr/>
          </p:nvSpPr>
          <p:spPr>
            <a:xfrm rot="10751858">
              <a:off x="1181511" y="3845053"/>
              <a:ext cx="9044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X-</a:t>
              </a: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Ray</a:t>
              </a:r>
            </a:p>
            <a:p>
              <a:pPr algn="ctr"/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Camera</a:t>
              </a:r>
              <a:endPara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17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280" y="-443389"/>
            <a:ext cx="9877425" cy="74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82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94" y="1558834"/>
            <a:ext cx="9752540" cy="3998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4960" y="3796938"/>
            <a:ext cx="1262743" cy="539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2390503" y="2602558"/>
            <a:ext cx="317863" cy="539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717075" y="1867990"/>
            <a:ext cx="317863" cy="539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2270760" y="1598024"/>
            <a:ext cx="317863" cy="539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4502331" y="4558938"/>
            <a:ext cx="209006" cy="300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4661264" y="2602558"/>
            <a:ext cx="381000" cy="37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7832537" y="4457483"/>
            <a:ext cx="2243279" cy="915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8220068" y="2137955"/>
            <a:ext cx="2243279" cy="5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10169021" y="3891427"/>
            <a:ext cx="588652" cy="5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070463" y="1578777"/>
            <a:ext cx="4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2671768" y="2245375"/>
            <a:ext cx="4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2188029" y="2911713"/>
            <a:ext cx="4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1876696" y="3566162"/>
            <a:ext cx="106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79231" y="2496618"/>
                <a:ext cx="1064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231" y="2496618"/>
                <a:ext cx="10642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074728" y="4558938"/>
                <a:ext cx="1064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i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28" y="4558938"/>
                <a:ext cx="106421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693462" y="3891427"/>
                <a:ext cx="10642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b="0" i="1" dirty="0"/>
              </a:p>
              <a:p>
                <a:endParaRPr lang="en-US" b="0" i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462" y="3891427"/>
                <a:ext cx="106421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9151885" y="2597425"/>
            <a:ext cx="106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Detector</a:t>
            </a:r>
            <a:endParaRPr lang="de-DE" dirty="0"/>
          </a:p>
        </p:txBody>
      </p:sp>
      <p:sp>
        <p:nvSpPr>
          <p:cNvPr id="20" name="TextBox 19"/>
          <p:cNvSpPr txBox="1"/>
          <p:nvPr/>
        </p:nvSpPr>
        <p:spPr>
          <a:xfrm>
            <a:off x="7669773" y="4353092"/>
            <a:ext cx="1551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Cylindrically Bent Crystal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612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7" y="785443"/>
            <a:ext cx="10964805" cy="5287113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 rot="14075629">
            <a:off x="3005421" y="1811700"/>
            <a:ext cx="612742" cy="2003050"/>
          </a:xfrm>
          <a:prstGeom prst="rightBrace">
            <a:avLst>
              <a:gd name="adj1" fmla="val 45090"/>
              <a:gd name="adj2" fmla="val 5000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467546" y="3139126"/>
            <a:ext cx="612743" cy="12820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3356" y="1971666"/>
            <a:ext cx="2678436" cy="49244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Greateyes Camera</a:t>
            </a:r>
            <a:endParaRPr lang="de-DE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855617" y="4421171"/>
            <a:ext cx="2411690" cy="49244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Venting Channel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10294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13597" y="785443"/>
            <a:ext cx="10964805" cy="5287113"/>
            <a:chOff x="613597" y="785443"/>
            <a:chExt cx="10964805" cy="52871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97" y="785443"/>
              <a:ext cx="10964805" cy="5287113"/>
            </a:xfrm>
            <a:prstGeom prst="rect">
              <a:avLst/>
            </a:prstGeom>
          </p:spPr>
        </p:pic>
        <p:sp>
          <p:nvSpPr>
            <p:cNvPr id="3" name="Right Brace 2"/>
            <p:cNvSpPr/>
            <p:nvPr/>
          </p:nvSpPr>
          <p:spPr>
            <a:xfrm rot="14075629">
              <a:off x="3005421" y="1811700"/>
              <a:ext cx="612742" cy="2003050"/>
            </a:xfrm>
            <a:prstGeom prst="rightBrace">
              <a:avLst>
                <a:gd name="adj1" fmla="val 45090"/>
                <a:gd name="adj2" fmla="val 50000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3356" y="1971666"/>
              <a:ext cx="2678436" cy="492443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Greateyes Camera</a:t>
              </a:r>
              <a:endParaRPr lang="de-DE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801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473590" y="5594641"/>
                <a:ext cx="3745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reekC" panose="00000400000000000000" pitchFamily="2" charset="0"/>
                        </a:rPr>
                        <m:t>𝜃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90" y="5594641"/>
                <a:ext cx="37450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03061" y="5580041"/>
                <a:ext cx="3745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61" y="5580041"/>
                <a:ext cx="37450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293867" y="5865381"/>
            <a:ext cx="2056215" cy="94756"/>
          </a:xfrm>
          <a:prstGeom prst="rect">
            <a:avLst/>
          </a:prstGeom>
          <a:solidFill>
            <a:srgbClr val="004E8A"/>
          </a:solidFill>
          <a:ln>
            <a:solidFill>
              <a:srgbClr val="004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1882314" y="2709990"/>
            <a:ext cx="66330" cy="7580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8417500" y="1388157"/>
            <a:ext cx="98378" cy="25285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/>
          <p:cNvCxnSpPr>
            <a:stCxn id="6" idx="5"/>
            <a:endCxn id="5" idx="0"/>
          </p:cNvCxnSpPr>
          <p:nvPr/>
        </p:nvCxnSpPr>
        <p:spPr>
          <a:xfrm>
            <a:off x="1938930" y="2774694"/>
            <a:ext cx="3383045" cy="3090687"/>
          </a:xfrm>
          <a:prstGeom prst="line">
            <a:avLst/>
          </a:prstGeom>
          <a:ln w="12700">
            <a:solidFill>
              <a:srgbClr val="B90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0"/>
          </p:cNvCxnSpPr>
          <p:nvPr/>
        </p:nvCxnSpPr>
        <p:spPr>
          <a:xfrm flipV="1">
            <a:off x="5321975" y="2646680"/>
            <a:ext cx="3098536" cy="3218701"/>
          </a:xfrm>
          <a:prstGeom prst="line">
            <a:avLst/>
          </a:prstGeom>
          <a:ln w="12700">
            <a:solidFill>
              <a:srgbClr val="B90F2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6200000">
            <a:off x="4870129" y="5667890"/>
            <a:ext cx="458109" cy="426054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92876" y="5516693"/>
                <a:ext cx="374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876" y="5516693"/>
                <a:ext cx="3745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592876" y="5956048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Crystal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98489" y="2527986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Source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63632" y="3033980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Detector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938930" y="2785795"/>
            <a:ext cx="2498495" cy="30859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437425" y="1404620"/>
            <a:ext cx="3983086" cy="4454390"/>
          </a:xfrm>
          <a:prstGeom prst="line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10556" y="5516693"/>
                <a:ext cx="374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reekC" panose="00000400000000000000" pitchFamily="2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56" y="5516693"/>
                <a:ext cx="3745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631633" y="1870834"/>
                <a:ext cx="5247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/>
              </a:p>
              <a:p>
                <a:endParaRPr lang="de-DE" i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633" y="1870834"/>
                <a:ext cx="524741" cy="646331"/>
              </a:xfrm>
              <a:prstGeom prst="rect">
                <a:avLst/>
              </a:prstGeom>
              <a:blipFill>
                <a:blip r:embed="rId6"/>
                <a:stretch>
                  <a:fillRect r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8631633" y="1388157"/>
            <a:ext cx="0" cy="1258523"/>
          </a:xfrm>
          <a:prstGeom prst="straightConnector1">
            <a:avLst/>
          </a:prstGeom>
          <a:ln w="19050" cap="sq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473631" y="5869642"/>
            <a:ext cx="963794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5401872">
            <a:off x="3850305" y="5464340"/>
            <a:ext cx="685679" cy="667823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Arc 46"/>
          <p:cNvSpPr/>
          <p:nvPr/>
        </p:nvSpPr>
        <p:spPr>
          <a:xfrm rot="168741">
            <a:off x="4401193" y="5658729"/>
            <a:ext cx="458109" cy="426054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rc 47"/>
          <p:cNvSpPr/>
          <p:nvPr/>
        </p:nvSpPr>
        <p:spPr>
          <a:xfrm rot="626879">
            <a:off x="5317301" y="5457898"/>
            <a:ext cx="685679" cy="667823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229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99" y="837975"/>
            <a:ext cx="10623201" cy="518204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 rot="15833021">
            <a:off x="8685674" y="427254"/>
            <a:ext cx="612742" cy="3452848"/>
          </a:xfrm>
          <a:prstGeom prst="rightBrace">
            <a:avLst>
              <a:gd name="adj1" fmla="val 45090"/>
              <a:gd name="adj2" fmla="val 5000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6686980" y="1205503"/>
            <a:ext cx="2678436" cy="49244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Greateyes Camera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33860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31" y="407408"/>
            <a:ext cx="9198137" cy="6043184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4" idx="3"/>
          </p:cNvCxnSpPr>
          <p:nvPr/>
        </p:nvCxnSpPr>
        <p:spPr>
          <a:xfrm>
            <a:off x="4119513" y="4846501"/>
            <a:ext cx="2488677" cy="1779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7823" y="4600279"/>
            <a:ext cx="2411690" cy="49244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Fine linear stage</a:t>
            </a:r>
            <a:endParaRPr lang="de-DE" sz="2600" dirty="0"/>
          </a:p>
        </p:txBody>
      </p:sp>
      <p:cxnSp>
        <p:nvCxnSpPr>
          <p:cNvPr id="9" name="Straight Arrow Connector 8"/>
          <p:cNvCxnSpPr>
            <a:stCxn id="10" idx="3"/>
          </p:cNvCxnSpPr>
          <p:nvPr/>
        </p:nvCxnSpPr>
        <p:spPr>
          <a:xfrm>
            <a:off x="4458877" y="3637926"/>
            <a:ext cx="1998484" cy="6680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98102" y="3391704"/>
            <a:ext cx="1960775" cy="49244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Tip-tilt stage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807583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75" y="430270"/>
            <a:ext cx="8649450" cy="599746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4" idx="3"/>
          </p:cNvCxnSpPr>
          <p:nvPr/>
        </p:nvCxnSpPr>
        <p:spPr>
          <a:xfrm>
            <a:off x="4392889" y="3291079"/>
            <a:ext cx="509049" cy="72474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62432" y="3044857"/>
            <a:ext cx="2130457" cy="49244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Rotation stage</a:t>
            </a:r>
            <a:endParaRPr lang="de-DE" sz="26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332536" y="4935494"/>
            <a:ext cx="107801" cy="82233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59950" y="5757832"/>
            <a:ext cx="1749279" cy="8925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Large linear stage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78397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73" y="0"/>
            <a:ext cx="905065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4769" y="2315688"/>
            <a:ext cx="9500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FSSR-1D</a:t>
            </a:r>
            <a:endParaRPr lang="de-DE" dirty="0"/>
          </a:p>
        </p:txBody>
      </p:sp>
      <p:sp>
        <p:nvSpPr>
          <p:cNvPr id="4" name="Right Brace 3"/>
          <p:cNvSpPr/>
          <p:nvPr/>
        </p:nvSpPr>
        <p:spPr>
          <a:xfrm rot="16200000">
            <a:off x="3534394" y="1506682"/>
            <a:ext cx="285008" cy="2787732"/>
          </a:xfrm>
          <a:prstGeom prst="rightBrace">
            <a:avLst>
              <a:gd name="adj1" fmla="val 64583"/>
              <a:gd name="adj2" fmla="val 4148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7981124" y="372483"/>
            <a:ext cx="7023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</a:t>
            </a:r>
            <a:endParaRPr lang="de-DE" dirty="0"/>
          </a:p>
        </p:txBody>
      </p:sp>
      <p:sp>
        <p:nvSpPr>
          <p:cNvPr id="6" name="Right Brace 5"/>
          <p:cNvSpPr/>
          <p:nvPr/>
        </p:nvSpPr>
        <p:spPr>
          <a:xfrm rot="18402977">
            <a:off x="7991104" y="-539629"/>
            <a:ext cx="285008" cy="3251860"/>
          </a:xfrm>
          <a:prstGeom prst="rightBrace">
            <a:avLst>
              <a:gd name="adj1" fmla="val 64583"/>
              <a:gd name="adj2" fmla="val 4148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ight Brace 6"/>
          <p:cNvSpPr/>
          <p:nvPr/>
        </p:nvSpPr>
        <p:spPr>
          <a:xfrm rot="4389316">
            <a:off x="7085547" y="2646331"/>
            <a:ext cx="285008" cy="4197240"/>
          </a:xfrm>
          <a:prstGeom prst="rightBrace">
            <a:avLst>
              <a:gd name="adj1" fmla="val 64583"/>
              <a:gd name="adj2" fmla="val 3892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/>
          <p:cNvSpPr txBox="1"/>
          <p:nvPr/>
        </p:nvSpPr>
        <p:spPr>
          <a:xfrm>
            <a:off x="7629954" y="4803207"/>
            <a:ext cx="7331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DUCC</a:t>
            </a:r>
            <a:endParaRPr lang="de-DE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05839" y="2315688"/>
            <a:ext cx="323052" cy="4423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30826" y="1946355"/>
            <a:ext cx="8554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PHELIX</a:t>
            </a:r>
            <a:endParaRPr lang="de-DE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9290807" y="3102278"/>
            <a:ext cx="158290" cy="292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31219" y="3326228"/>
            <a:ext cx="13295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Backlighter with sample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244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630" y="661806"/>
            <a:ext cx="6072410" cy="525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113866"/>
            <a:ext cx="5840914" cy="5690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93326" y="4476206"/>
            <a:ext cx="670560" cy="513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9463680" y="4402183"/>
            <a:ext cx="670560" cy="513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391886" y="182528"/>
            <a:ext cx="496389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a)</a:t>
            </a:r>
            <a:endParaRPr lang="de-DE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0024" y="182528"/>
            <a:ext cx="52686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b)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38196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88" y="2253235"/>
            <a:ext cx="4307012" cy="3230259"/>
          </a:xfrm>
          <a:prstGeom prst="rect">
            <a:avLst/>
          </a:prstGeom>
        </p:spPr>
      </p:pic>
      <p:pic>
        <p:nvPicPr>
          <p:cNvPr id="15" name="Picture 1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47C4D0EF-CC5C-0ABB-58A9-8B8164C2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1420" r="20241" b="1382"/>
          <a:stretch/>
        </p:blipFill>
        <p:spPr>
          <a:xfrm>
            <a:off x="8175046" y="3742342"/>
            <a:ext cx="3865677" cy="30830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"/>
          <a:stretch/>
        </p:blipFill>
        <p:spPr>
          <a:xfrm>
            <a:off x="12082" y="3627741"/>
            <a:ext cx="3976988" cy="32302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20" y="299315"/>
            <a:ext cx="8307659" cy="2089084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2047271" y="299315"/>
            <a:ext cx="225069" cy="1329677"/>
          </a:xfrm>
          <a:prstGeom prst="leftBrace">
            <a:avLst>
              <a:gd name="adj1" fmla="val 51818"/>
              <a:gd name="adj2" fmla="val 4776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Left Brace 3"/>
          <p:cNvSpPr/>
          <p:nvPr/>
        </p:nvSpPr>
        <p:spPr>
          <a:xfrm>
            <a:off x="2047270" y="1628993"/>
            <a:ext cx="225069" cy="266700"/>
          </a:xfrm>
          <a:prstGeom prst="leftBrace">
            <a:avLst>
              <a:gd name="adj1" fmla="val 51818"/>
              <a:gd name="adj2" fmla="val 4776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Left Brace 4"/>
          <p:cNvSpPr/>
          <p:nvPr/>
        </p:nvSpPr>
        <p:spPr>
          <a:xfrm>
            <a:off x="2047269" y="1895693"/>
            <a:ext cx="225069" cy="469847"/>
          </a:xfrm>
          <a:prstGeom prst="leftBrace">
            <a:avLst>
              <a:gd name="adj1" fmla="val 51818"/>
              <a:gd name="adj2" fmla="val 4776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709127" y="783172"/>
            <a:ext cx="130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Spectrum 1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695184" y="1587916"/>
            <a:ext cx="130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687564" y="1961296"/>
            <a:ext cx="130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Spectrum 2</a:t>
            </a:r>
            <a:endParaRPr lang="de-DE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4910" y="157916"/>
            <a:ext cx="1733550" cy="95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28460" y="-26750"/>
            <a:ext cx="142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Dispersion</a:t>
            </a:r>
            <a:endParaRPr lang="de-DE" sz="1400" dirty="0"/>
          </a:p>
        </p:txBody>
      </p:sp>
      <p:sp>
        <p:nvSpPr>
          <p:cNvPr id="20" name="Up Arrow 19"/>
          <p:cNvSpPr/>
          <p:nvPr/>
        </p:nvSpPr>
        <p:spPr>
          <a:xfrm rot="10800000">
            <a:off x="2579510" y="2631427"/>
            <a:ext cx="491490" cy="1236937"/>
          </a:xfrm>
          <a:prstGeom prst="upArrow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695183" y="32614"/>
            <a:ext cx="10197607" cy="24876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/>
          <p:cNvSpPr txBox="1"/>
          <p:nvPr/>
        </p:nvSpPr>
        <p:spPr>
          <a:xfrm>
            <a:off x="966842" y="2907093"/>
            <a:ext cx="1612666" cy="646331"/>
          </a:xfrm>
          <a:prstGeom prst="rect">
            <a:avLst/>
          </a:prstGeom>
          <a:noFill/>
          <a:ln w="19050">
            <a:solidFill>
              <a:srgbClr val="B90F2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Take line outs of each section</a:t>
            </a:r>
            <a:endParaRPr lang="de-DE" dirty="0"/>
          </a:p>
        </p:txBody>
      </p:sp>
      <p:sp>
        <p:nvSpPr>
          <p:cNvPr id="24" name="Up Arrow 23"/>
          <p:cNvSpPr/>
          <p:nvPr/>
        </p:nvSpPr>
        <p:spPr>
          <a:xfrm rot="2677338">
            <a:off x="4334907" y="5370142"/>
            <a:ext cx="491490" cy="1151975"/>
          </a:xfrm>
          <a:prstGeom prst="upArrow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/>
          <p:cNvSpPr txBox="1"/>
          <p:nvPr/>
        </p:nvSpPr>
        <p:spPr>
          <a:xfrm>
            <a:off x="5098457" y="5562927"/>
            <a:ext cx="2953197" cy="1200329"/>
          </a:xfrm>
          <a:prstGeom prst="rect">
            <a:avLst/>
          </a:prstGeom>
          <a:noFill/>
          <a:ln w="19050">
            <a:solidFill>
              <a:srgbClr val="B90F2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Flip spectra if needed, correct background, and convert pixel number to photon energy with dispersion </a:t>
            </a:r>
            <a:r>
              <a:rPr lang="en-US" i="1" dirty="0"/>
              <a:t>d(E)</a:t>
            </a:r>
            <a:endParaRPr lang="de-DE" dirty="0"/>
          </a:p>
        </p:txBody>
      </p:sp>
      <p:sp>
        <p:nvSpPr>
          <p:cNvPr id="26" name="Rectangle 25"/>
          <p:cNvSpPr/>
          <p:nvPr/>
        </p:nvSpPr>
        <p:spPr>
          <a:xfrm>
            <a:off x="1" y="3943701"/>
            <a:ext cx="3989070" cy="28734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26"/>
          <p:cNvSpPr/>
          <p:nvPr/>
        </p:nvSpPr>
        <p:spPr>
          <a:xfrm>
            <a:off x="4080787" y="2577915"/>
            <a:ext cx="3989070" cy="28734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tangle 27"/>
          <p:cNvSpPr/>
          <p:nvPr/>
        </p:nvSpPr>
        <p:spPr>
          <a:xfrm>
            <a:off x="8156843" y="3742342"/>
            <a:ext cx="3989070" cy="30748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Up Arrow 28"/>
          <p:cNvSpPr/>
          <p:nvPr/>
        </p:nvSpPr>
        <p:spPr>
          <a:xfrm rot="8103416">
            <a:off x="8386728" y="2636724"/>
            <a:ext cx="491490" cy="1151975"/>
          </a:xfrm>
          <a:prstGeom prst="upArrow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Box 29"/>
          <p:cNvSpPr txBox="1"/>
          <p:nvPr/>
        </p:nvSpPr>
        <p:spPr>
          <a:xfrm>
            <a:off x="9113806" y="2653993"/>
            <a:ext cx="2926915" cy="923330"/>
          </a:xfrm>
          <a:prstGeom prst="rect">
            <a:avLst/>
          </a:prstGeom>
          <a:noFill/>
          <a:ln w="19050">
            <a:solidFill>
              <a:srgbClr val="B90F2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 out filters, camera effects, and geometry, then bin the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655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67EA-0880-80E2-12E1-0EEA6BABC6E4}"/>
              </a:ext>
            </a:extLst>
          </p:cNvPr>
          <p:cNvGrpSpPr/>
          <p:nvPr/>
        </p:nvGrpSpPr>
        <p:grpSpPr>
          <a:xfrm>
            <a:off x="274711" y="72935"/>
            <a:ext cx="4177298" cy="3663838"/>
            <a:chOff x="1835182" y="2227815"/>
            <a:chExt cx="3336924" cy="299643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AE6FAC-F93B-691A-85EE-05A22737BD7D}"/>
                </a:ext>
              </a:extLst>
            </p:cNvPr>
            <p:cNvGrpSpPr/>
            <p:nvPr/>
          </p:nvGrpSpPr>
          <p:grpSpPr>
            <a:xfrm>
              <a:off x="1835182" y="2227815"/>
              <a:ext cx="3086485" cy="2835414"/>
              <a:chOff x="6582653" y="2604627"/>
              <a:chExt cx="3309289" cy="3085894"/>
            </a:xfrm>
          </p:grpSpPr>
          <p:sp>
            <p:nvSpPr>
              <p:cNvPr id="19" name="Down Arrow 12">
                <a:extLst>
                  <a:ext uri="{FF2B5EF4-FFF2-40B4-BE49-F238E27FC236}">
                    <a16:creationId xmlns:a16="http://schemas.microsoft.com/office/drawing/2014/main" id="{4E3FEB8C-CA21-546F-5FE5-1FDD4A22A534}"/>
                  </a:ext>
                </a:extLst>
              </p:cNvPr>
              <p:cNvSpPr/>
              <p:nvPr/>
            </p:nvSpPr>
            <p:spPr>
              <a:xfrm rot="10800000">
                <a:off x="8577805" y="4613695"/>
                <a:ext cx="353152" cy="1076826"/>
              </a:xfrm>
              <a:prstGeom prst="downArrow">
                <a:avLst/>
              </a:prstGeom>
              <a:solidFill>
                <a:srgbClr val="FF0000">
                  <a:alpha val="50000"/>
                </a:srgbClr>
              </a:solidFill>
              <a:ln w="12700" cap="flat" cmpd="sng" algn="ctr">
                <a:solidFill>
                  <a:srgbClr val="E6001A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616BC-D3E4-63AA-15EB-F3233E023089}"/>
                  </a:ext>
                </a:extLst>
              </p:cNvPr>
              <p:cNvSpPr txBox="1"/>
              <p:nvPr/>
            </p:nvSpPr>
            <p:spPr>
              <a:xfrm>
                <a:off x="8806111" y="4891858"/>
                <a:ext cx="997039" cy="520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Heavy-ion </a:t>
                </a:r>
              </a:p>
              <a:p>
                <a:pPr algn="ctr"/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Beam</a:t>
                </a:r>
                <a:endParaRPr lang="en-US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740CED-4DE8-E73D-2DDF-8B71EF09611B}"/>
                  </a:ext>
                </a:extLst>
              </p:cNvPr>
              <p:cNvSpPr/>
              <p:nvPr/>
            </p:nvSpPr>
            <p:spPr>
              <a:xfrm>
                <a:off x="8701088" y="4106618"/>
                <a:ext cx="106586" cy="391002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24">
                <a:extLst>
                  <a:ext uri="{FF2B5EF4-FFF2-40B4-BE49-F238E27FC236}">
                    <a16:creationId xmlns:a16="http://schemas.microsoft.com/office/drawing/2014/main" id="{D0FEB473-12BF-3CB5-7F82-2BD3DE5CDBA6}"/>
                  </a:ext>
                </a:extLst>
              </p:cNvPr>
              <p:cNvSpPr/>
              <p:nvPr/>
            </p:nvSpPr>
            <p:spPr>
              <a:xfrm>
                <a:off x="6582653" y="4088231"/>
                <a:ext cx="158160" cy="330249"/>
              </a:xfrm>
              <a:custGeom>
                <a:avLst/>
                <a:gdLst>
                  <a:gd name="connsiteX0" fmla="*/ 158160 w 158160"/>
                  <a:gd name="connsiteY0" fmla="*/ 0 h 330249"/>
                  <a:gd name="connsiteX1" fmla="*/ 158160 w 158160"/>
                  <a:gd name="connsiteY1" fmla="*/ 330249 h 330249"/>
                  <a:gd name="connsiteX2" fmla="*/ 0 w 158160"/>
                  <a:gd name="connsiteY2" fmla="*/ 117674 h 330249"/>
                  <a:gd name="connsiteX3" fmla="*/ 158160 w 158160"/>
                  <a:gd name="connsiteY3" fmla="*/ 0 h 330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60" h="330249">
                    <a:moveTo>
                      <a:pt x="158160" y="0"/>
                    </a:moveTo>
                    <a:lnTo>
                      <a:pt x="158160" y="330249"/>
                    </a:lnTo>
                    <a:lnTo>
                      <a:pt x="0" y="117674"/>
                    </a:lnTo>
                    <a:lnTo>
                      <a:pt x="158160" y="0"/>
                    </a:lnTo>
                    <a:close/>
                  </a:path>
                </a:pathLst>
              </a:custGeom>
              <a:solidFill>
                <a:sysClr val="window" lastClr="FFFFFF">
                  <a:alpha val="70000"/>
                </a:sys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88265C-ED39-E243-E9D4-FD1B8CCDA1EB}"/>
                  </a:ext>
                </a:extLst>
              </p:cNvPr>
              <p:cNvSpPr txBox="1"/>
              <p:nvPr/>
            </p:nvSpPr>
            <p:spPr>
              <a:xfrm>
                <a:off x="8802369" y="4038058"/>
                <a:ext cx="752653" cy="520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Cold </a:t>
                </a:r>
              </a:p>
              <a:p>
                <a:pPr algn="ctr"/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Sample</a:t>
                </a:r>
                <a:endParaRPr lang="en-US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4AB096C-07D8-789C-ABC2-1DC5D7F48B18}"/>
                  </a:ext>
                </a:extLst>
              </p:cNvPr>
              <p:cNvSpPr/>
              <p:nvPr/>
            </p:nvSpPr>
            <p:spPr>
              <a:xfrm>
                <a:off x="7408959" y="3127848"/>
                <a:ext cx="158160" cy="978770"/>
              </a:xfrm>
              <a:prstGeom prst="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43C083-FD79-FE7C-F0E5-068D8CA6F13A}"/>
                  </a:ext>
                </a:extLst>
              </p:cNvPr>
              <p:cNvSpPr txBox="1"/>
              <p:nvPr/>
            </p:nvSpPr>
            <p:spPr>
              <a:xfrm>
                <a:off x="7022711" y="2604627"/>
                <a:ext cx="1025871" cy="520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Backlighter</a:t>
                </a:r>
              </a:p>
              <a:p>
                <a:pPr algn="ctr"/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Target</a:t>
                </a:r>
                <a:endParaRPr lang="en-US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7" name="Right Arrow 17">
                <a:extLst>
                  <a:ext uri="{FF2B5EF4-FFF2-40B4-BE49-F238E27FC236}">
                    <a16:creationId xmlns:a16="http://schemas.microsoft.com/office/drawing/2014/main" id="{164A681E-A270-2525-D1D6-79BBF755E54A}"/>
                  </a:ext>
                </a:extLst>
              </p:cNvPr>
              <p:cNvSpPr/>
              <p:nvPr/>
            </p:nvSpPr>
            <p:spPr>
              <a:xfrm rot="10800000">
                <a:off x="7616819" y="3388187"/>
                <a:ext cx="2275123" cy="521565"/>
              </a:xfrm>
              <a:prstGeom prst="rightArrow">
                <a:avLst/>
              </a:prstGeom>
              <a:solidFill>
                <a:srgbClr val="00B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DD2B4D-1C43-272F-35BA-D75A17FB1E9A}"/>
                  </a:ext>
                </a:extLst>
              </p:cNvPr>
              <p:cNvSpPr txBox="1"/>
              <p:nvPr/>
            </p:nvSpPr>
            <p:spPr>
              <a:xfrm>
                <a:off x="8207947" y="3229865"/>
                <a:ext cx="12682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>
                    <a:solidFill>
                      <a:prstClr val="black"/>
                    </a:solidFill>
                    <a:latin typeface="Arial"/>
                  </a:rPr>
                  <a:t>Intense Laser</a:t>
                </a:r>
                <a:endParaRPr lang="en-US" sz="1600" dirty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F87EAE-6A59-4E69-9692-FECA8DA0ED80}"/>
                </a:ext>
              </a:extLst>
            </p:cNvPr>
            <p:cNvSpPr/>
            <p:nvPr/>
          </p:nvSpPr>
          <p:spPr>
            <a:xfrm>
              <a:off x="2262320" y="2227815"/>
              <a:ext cx="2909786" cy="299643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D2BBC9E-8E35-B0EE-84C8-6D759F97FA5F}"/>
              </a:ext>
            </a:extLst>
          </p:cNvPr>
          <p:cNvGrpSpPr/>
          <p:nvPr/>
        </p:nvGrpSpPr>
        <p:grpSpPr>
          <a:xfrm>
            <a:off x="5586787" y="72935"/>
            <a:ext cx="4258298" cy="3663838"/>
            <a:chOff x="5899162" y="72935"/>
            <a:chExt cx="4258298" cy="3663838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4CF785C-E901-E49A-1F66-4077B5BFD86B}"/>
                </a:ext>
              </a:extLst>
            </p:cNvPr>
            <p:cNvCxnSpPr>
              <a:cxnSpLocks/>
            </p:cNvCxnSpPr>
            <p:nvPr/>
          </p:nvCxnSpPr>
          <p:spPr>
            <a:xfrm>
              <a:off x="6772708" y="1310640"/>
              <a:ext cx="3287518" cy="1568991"/>
            </a:xfrm>
            <a:prstGeom prst="straightConnector1">
              <a:avLst/>
            </a:prstGeom>
            <a:noFill/>
            <a:ln w="38100" cap="flat" cmpd="sng" algn="ctr">
              <a:solidFill>
                <a:srgbClr val="E6001A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4B3BBB9-6E8E-F1CC-007A-84A756BF9BF9}"/>
                </a:ext>
              </a:extLst>
            </p:cNvPr>
            <p:cNvCxnSpPr>
              <a:cxnSpLocks/>
            </p:cNvCxnSpPr>
            <p:nvPr/>
          </p:nvCxnSpPr>
          <p:spPr>
            <a:xfrm>
              <a:off x="6730876" y="1525838"/>
              <a:ext cx="3214345" cy="1549653"/>
            </a:xfrm>
            <a:prstGeom prst="straightConnector1">
              <a:avLst/>
            </a:prstGeom>
            <a:noFill/>
            <a:ln w="38100" cap="flat" cmpd="sng" algn="ctr">
              <a:solidFill>
                <a:srgbClr val="E6001A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045B48-B18D-1B6D-C4A2-77AC7969C05C}"/>
                </a:ext>
              </a:extLst>
            </p:cNvPr>
            <p:cNvGrpSpPr/>
            <p:nvPr/>
          </p:nvGrpSpPr>
          <p:grpSpPr>
            <a:xfrm>
              <a:off x="5899162" y="72935"/>
              <a:ext cx="4258298" cy="3663838"/>
              <a:chOff x="6924104" y="2227816"/>
              <a:chExt cx="3241318" cy="299643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FDB4C63-BEEE-808E-CFDA-6A86D46679AF}"/>
                  </a:ext>
                </a:extLst>
              </p:cNvPr>
              <p:cNvGrpSpPr/>
              <p:nvPr/>
            </p:nvGrpSpPr>
            <p:grpSpPr>
              <a:xfrm>
                <a:off x="6976161" y="2244906"/>
                <a:ext cx="3068267" cy="2354610"/>
                <a:chOff x="2364254" y="2134947"/>
                <a:chExt cx="3068267" cy="2354610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E858AE61-D7D6-9E3F-B355-D05126D83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8115" y="3282764"/>
                  <a:ext cx="2334406" cy="1206793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E6001A">
                      <a:lumMod val="75000"/>
                    </a:srgb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30" name="Explosion 1 20">
                  <a:extLst>
                    <a:ext uri="{FF2B5EF4-FFF2-40B4-BE49-F238E27FC236}">
                      <a16:creationId xmlns:a16="http://schemas.microsoft.com/office/drawing/2014/main" id="{EF4231A4-9812-5C9C-4448-C1A6A2D0A6B2}"/>
                    </a:ext>
                  </a:extLst>
                </p:cNvPr>
                <p:cNvSpPr/>
                <p:nvPr/>
              </p:nvSpPr>
              <p:spPr>
                <a:xfrm>
                  <a:off x="2450830" y="2609909"/>
                  <a:ext cx="834953" cy="935043"/>
                </a:xfrm>
                <a:prstGeom prst="irregularSeal1">
                  <a:avLst/>
                </a:prstGeom>
                <a:solidFill>
                  <a:srgbClr val="B90F22"/>
                </a:solidFill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000" b="0" i="0" u="none" strike="noStrike" kern="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8180A69-9E07-EC99-BDDB-D01B2BD1250B}"/>
                    </a:ext>
                  </a:extLst>
                </p:cNvPr>
                <p:cNvSpPr txBox="1"/>
                <p:nvPr/>
              </p:nvSpPr>
              <p:spPr>
                <a:xfrm>
                  <a:off x="3797107" y="3129011"/>
                  <a:ext cx="668897" cy="47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sz="1600" dirty="0">
                      <a:solidFill>
                        <a:prstClr val="black"/>
                      </a:solidFill>
                      <a:latin typeface="Arial"/>
                    </a:rPr>
                    <a:t>WDM</a:t>
                  </a:r>
                </a:p>
                <a:p>
                  <a:pPr algn="ctr"/>
                  <a:r>
                    <a:rPr lang="de-DE" sz="1600" dirty="0">
                      <a:solidFill>
                        <a:prstClr val="black"/>
                      </a:solidFill>
                      <a:latin typeface="Arial"/>
                    </a:rPr>
                    <a:t>Sample</a:t>
                  </a:r>
                  <a:endParaRPr lang="en-US" sz="1600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4AFA1C7-4C09-2CD7-37D0-546B4C2EEBBA}"/>
                    </a:ext>
                  </a:extLst>
                </p:cNvPr>
                <p:cNvSpPr txBox="1"/>
                <p:nvPr/>
              </p:nvSpPr>
              <p:spPr>
                <a:xfrm>
                  <a:off x="2364254" y="2134947"/>
                  <a:ext cx="1008104" cy="47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sz="1600" dirty="0">
                      <a:solidFill>
                        <a:prstClr val="black"/>
                      </a:solidFill>
                      <a:latin typeface="Arial"/>
                    </a:rPr>
                    <a:t>Laser-driven</a:t>
                  </a:r>
                </a:p>
                <a:p>
                  <a:pPr algn="ctr"/>
                  <a:r>
                    <a:rPr lang="de-DE" sz="1600" dirty="0">
                      <a:solidFill>
                        <a:prstClr val="black"/>
                      </a:solidFill>
                      <a:latin typeface="Arial"/>
                    </a:rPr>
                    <a:t>Plasma</a:t>
                  </a:r>
                  <a:endParaRPr lang="en-US" sz="1600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453AB68-51E6-528B-DC8E-EE2248327C31}"/>
                    </a:ext>
                  </a:extLst>
                </p:cNvPr>
                <p:cNvSpPr txBox="1"/>
                <p:nvPr/>
              </p:nvSpPr>
              <p:spPr>
                <a:xfrm>
                  <a:off x="4690034" y="3747718"/>
                  <a:ext cx="592026" cy="276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>
                      <a:solidFill>
                        <a:prstClr val="black"/>
                      </a:solidFill>
                      <a:latin typeface="Arial"/>
                    </a:rPr>
                    <a:t>X-rays</a:t>
                  </a:r>
                  <a:endParaRPr lang="en-US" sz="1600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B6884D-9C70-B1FF-A0AB-3CF492D57B26}"/>
                    </a:ext>
                  </a:extLst>
                </p:cNvPr>
                <p:cNvSpPr/>
                <p:nvPr/>
              </p:nvSpPr>
              <p:spPr>
                <a:xfrm>
                  <a:off x="4080272" y="3620111"/>
                  <a:ext cx="88350" cy="391002"/>
                </a:xfrm>
                <a:prstGeom prst="rect">
                  <a:avLst/>
                </a:prstGeom>
                <a:solidFill>
                  <a:srgbClr val="FF99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9D38E3E-FC7D-23B9-9130-427F26242A5C}"/>
                  </a:ext>
                </a:extLst>
              </p:cNvPr>
              <p:cNvSpPr/>
              <p:nvPr/>
            </p:nvSpPr>
            <p:spPr>
              <a:xfrm>
                <a:off x="6924104" y="2227816"/>
                <a:ext cx="3241318" cy="299643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000" dirty="0"/>
              </a:p>
            </p:txBody>
          </p:sp>
        </p:grpSp>
      </p:grpSp>
      <p:sp>
        <p:nvSpPr>
          <p:cNvPr id="42" name="Right Arrow 17">
            <a:extLst>
              <a:ext uri="{FF2B5EF4-FFF2-40B4-BE49-F238E27FC236}">
                <a16:creationId xmlns:a16="http://schemas.microsoft.com/office/drawing/2014/main" id="{9D3CF2D3-A4C0-6219-BCAA-C1361AB4BCDD}"/>
              </a:ext>
            </a:extLst>
          </p:cNvPr>
          <p:cNvSpPr/>
          <p:nvPr/>
        </p:nvSpPr>
        <p:spPr>
          <a:xfrm>
            <a:off x="4472925" y="1577993"/>
            <a:ext cx="1091926" cy="585970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02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801132" y="1906349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95074" y="4064410"/>
                <a:ext cx="3745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4" y="4064410"/>
                <a:ext cx="374505" cy="338554"/>
              </a:xfrm>
              <a:prstGeom prst="rect">
                <a:avLst/>
              </a:prstGeom>
              <a:blipFill>
                <a:blip r:embed="rId2"/>
                <a:stretch>
                  <a:fillRect r="-442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96786" y="4358798"/>
            <a:ext cx="1084724" cy="59481"/>
          </a:xfrm>
          <a:prstGeom prst="rect">
            <a:avLst/>
          </a:prstGeom>
          <a:solidFill>
            <a:srgbClr val="004E8A"/>
          </a:solidFill>
          <a:ln>
            <a:solidFill>
              <a:srgbClr val="004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1951983" y="1203407"/>
            <a:ext cx="66330" cy="7580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/>
          <p:cNvCxnSpPr>
            <a:stCxn id="6" idx="5"/>
            <a:endCxn id="5" idx="0"/>
          </p:cNvCxnSpPr>
          <p:nvPr/>
        </p:nvCxnSpPr>
        <p:spPr>
          <a:xfrm>
            <a:off x="2008599" y="1268111"/>
            <a:ext cx="3383045" cy="3090687"/>
          </a:xfrm>
          <a:prstGeom prst="line">
            <a:avLst/>
          </a:prstGeom>
          <a:ln w="12700">
            <a:solidFill>
              <a:srgbClr val="B90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6200000">
            <a:off x="4842704" y="4060610"/>
            <a:ext cx="458109" cy="426054"/>
          </a:xfrm>
          <a:prstGeom prst="arc">
            <a:avLst>
              <a:gd name="adj1" fmla="val 15019062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4507094" y="4462445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Crystal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6651" y="1038525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Source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008599" y="1279212"/>
            <a:ext cx="2498495" cy="30859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8978" y="4035632"/>
                <a:ext cx="3745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978" y="4035632"/>
                <a:ext cx="374505" cy="646331"/>
              </a:xfrm>
              <a:prstGeom prst="rect">
                <a:avLst/>
              </a:prstGeom>
              <a:blipFill>
                <a:blip r:embed="rId3"/>
                <a:stretch>
                  <a:fillRect r="-672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>
            <a:off x="3543300" y="4363059"/>
            <a:ext cx="963794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5401872">
            <a:off x="3919974" y="3957757"/>
            <a:ext cx="685679" cy="667823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/>
        </p:nvSpPr>
        <p:spPr>
          <a:xfrm rot="16200000">
            <a:off x="2398402" y="1972880"/>
            <a:ext cx="581561" cy="46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Straight Connector 27"/>
          <p:cNvCxnSpPr/>
          <p:nvPr/>
        </p:nvCxnSpPr>
        <p:spPr>
          <a:xfrm>
            <a:off x="2018313" y="1279212"/>
            <a:ext cx="963794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175055" y="1217478"/>
                <a:ext cx="3745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55" y="1217478"/>
                <a:ext cx="374505" cy="646331"/>
              </a:xfrm>
              <a:prstGeom prst="rect">
                <a:avLst/>
              </a:prstGeom>
              <a:blipFill>
                <a:blip r:embed="rId4"/>
                <a:stretch>
                  <a:fillRect r="-622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 rot="4191004">
            <a:off x="2056713" y="1070933"/>
            <a:ext cx="685679" cy="667823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3416233" y="1847430"/>
                <a:ext cx="10908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5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1500" b="0" i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de-DE" sz="15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233" y="1847430"/>
                <a:ext cx="109086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 rot="16200000">
            <a:off x="2986062" y="1618867"/>
            <a:ext cx="240345" cy="815308"/>
            <a:chOff x="2542689" y="1968811"/>
            <a:chExt cx="299068" cy="815308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829244" y="1968811"/>
              <a:ext cx="12513" cy="668465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2549640" y="2529337"/>
              <a:ext cx="290233" cy="254782"/>
              <a:chOff x="1985148" y="4901388"/>
              <a:chExt cx="6505032" cy="254782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1985148" y="5017892"/>
                <a:ext cx="6505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490180" y="4901389"/>
                <a:ext cx="0" cy="25478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985148" y="4901388"/>
                <a:ext cx="0" cy="25478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/>
            <p:cNvCxnSpPr/>
            <p:nvPr/>
          </p:nvCxnSpPr>
          <p:spPr>
            <a:xfrm>
              <a:off x="2542689" y="1982010"/>
              <a:ext cx="6951" cy="628804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646871" y="313887"/>
                <a:ext cx="15053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≈5 </m:t>
                      </m:r>
                      <m:r>
                        <m:rPr>
                          <m:sty m:val="p"/>
                        </m:rPr>
                        <a:rPr lang="en-US" sz="1500" b="0" i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71" y="313887"/>
                <a:ext cx="150536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 rot="10800000">
            <a:off x="1985148" y="615277"/>
            <a:ext cx="728536" cy="254782"/>
            <a:chOff x="1985148" y="4901388"/>
            <a:chExt cx="6505032" cy="254782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985148" y="5017892"/>
              <a:ext cx="6505032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490180" y="4901389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85148" y="4901388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Connector 53"/>
          <p:cNvCxnSpPr/>
          <p:nvPr/>
        </p:nvCxnSpPr>
        <p:spPr>
          <a:xfrm flipV="1">
            <a:off x="2711780" y="873568"/>
            <a:ext cx="1906" cy="984354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6" idx="0"/>
          </p:cNvCxnSpPr>
          <p:nvPr/>
        </p:nvCxnSpPr>
        <p:spPr>
          <a:xfrm flipV="1">
            <a:off x="1985148" y="840405"/>
            <a:ext cx="3" cy="363002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/>
          <p:cNvSpPr/>
          <p:nvPr/>
        </p:nvSpPr>
        <p:spPr>
          <a:xfrm rot="10800000">
            <a:off x="2490006" y="2456052"/>
            <a:ext cx="353152" cy="1076826"/>
          </a:xfrm>
          <a:prstGeom prst="downArrow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84497" y="3227345"/>
            <a:ext cx="256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Ion beam</a:t>
            </a:r>
          </a:p>
          <a:p>
            <a:pPr algn="ctr"/>
            <a:r>
              <a:rPr lang="en-US" dirty="0"/>
              <a:t>(Future Experiment)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55825" y="1906349"/>
            <a:ext cx="0" cy="76718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19859" y="1777362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rot="5400000" flipV="1">
            <a:off x="5339416" y="2289940"/>
            <a:ext cx="0" cy="76718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488018" y="2591988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780806" y="5032718"/>
                <a:ext cx="230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06" y="5032718"/>
                <a:ext cx="230894" cy="369332"/>
              </a:xfrm>
              <a:prstGeom prst="rect">
                <a:avLst/>
              </a:prstGeom>
              <a:blipFill>
                <a:blip r:embed="rId9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4396785" y="4916214"/>
            <a:ext cx="1084725" cy="254782"/>
            <a:chOff x="1985148" y="4901388"/>
            <a:chExt cx="6505032" cy="254782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985148" y="5017892"/>
              <a:ext cx="6505032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490180" y="4901389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85148" y="4901388"/>
              <a:ext cx="0" cy="254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Connector 64"/>
          <p:cNvCxnSpPr/>
          <p:nvPr/>
        </p:nvCxnSpPr>
        <p:spPr>
          <a:xfrm flipH="1" flipV="1">
            <a:off x="4396344" y="4358797"/>
            <a:ext cx="3892" cy="812198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5476868" y="4357842"/>
            <a:ext cx="3892" cy="812198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0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95074" y="4064410"/>
                <a:ext cx="3745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4" y="4064410"/>
                <a:ext cx="374505" cy="338554"/>
              </a:xfrm>
              <a:prstGeom prst="rect">
                <a:avLst/>
              </a:prstGeom>
              <a:blipFill>
                <a:blip r:embed="rId2"/>
                <a:stretch>
                  <a:fillRect r="-442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96786" y="4358798"/>
            <a:ext cx="1084724" cy="59481"/>
          </a:xfrm>
          <a:prstGeom prst="rect">
            <a:avLst/>
          </a:prstGeom>
          <a:solidFill>
            <a:srgbClr val="004E8A"/>
          </a:solidFill>
          <a:ln>
            <a:solidFill>
              <a:srgbClr val="004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1951983" y="1203407"/>
            <a:ext cx="66330" cy="7580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/>
          <p:cNvCxnSpPr>
            <a:stCxn id="6" idx="5"/>
            <a:endCxn id="5" idx="0"/>
          </p:cNvCxnSpPr>
          <p:nvPr/>
        </p:nvCxnSpPr>
        <p:spPr>
          <a:xfrm>
            <a:off x="2008599" y="1268111"/>
            <a:ext cx="3383045" cy="3090687"/>
          </a:xfrm>
          <a:prstGeom prst="line">
            <a:avLst/>
          </a:prstGeom>
          <a:ln w="12700">
            <a:solidFill>
              <a:srgbClr val="B90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6200000">
            <a:off x="4842704" y="4060610"/>
            <a:ext cx="458109" cy="426054"/>
          </a:xfrm>
          <a:prstGeom prst="arc">
            <a:avLst>
              <a:gd name="adj1" fmla="val 15019062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4507094" y="4462445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Crystal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6651" y="1038525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Source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008599" y="1279212"/>
            <a:ext cx="2498495" cy="30859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8978" y="4035632"/>
                <a:ext cx="3745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reekC" panose="00000400000000000000" pitchFamily="2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GreekC" panose="00000400000000000000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978" y="4035632"/>
                <a:ext cx="374505" cy="646331"/>
              </a:xfrm>
              <a:prstGeom prst="rect">
                <a:avLst/>
              </a:prstGeom>
              <a:blipFill>
                <a:blip r:embed="rId3"/>
                <a:stretch>
                  <a:fillRect r="-672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>
            <a:off x="3543300" y="4363059"/>
            <a:ext cx="963794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5401872">
            <a:off x="3919974" y="3957757"/>
            <a:ext cx="685679" cy="667823"/>
          </a:xfrm>
          <a:prstGeom prst="arc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/>
        </p:nvSpPr>
        <p:spPr>
          <a:xfrm rot="16200000">
            <a:off x="2542603" y="1981903"/>
            <a:ext cx="29367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/>
          <p:cNvSpPr txBox="1"/>
          <p:nvPr/>
        </p:nvSpPr>
        <p:spPr>
          <a:xfrm>
            <a:off x="1801132" y="1906349"/>
            <a:ext cx="162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26570" y="1833043"/>
                <a:ext cx="10908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1500" b="0" i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570" y="1833043"/>
                <a:ext cx="109086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 rot="16200000">
            <a:off x="2956701" y="1589506"/>
            <a:ext cx="299068" cy="815308"/>
            <a:chOff x="2542689" y="1968811"/>
            <a:chExt cx="299068" cy="815308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829244" y="1968811"/>
              <a:ext cx="12513" cy="668465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2549640" y="2529337"/>
              <a:ext cx="290233" cy="254782"/>
              <a:chOff x="1985148" y="4901388"/>
              <a:chExt cx="6505032" cy="254782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1985148" y="5017892"/>
                <a:ext cx="6505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490180" y="4901389"/>
                <a:ext cx="0" cy="25478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985148" y="4901388"/>
                <a:ext cx="0" cy="25478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/>
            <p:cNvCxnSpPr/>
            <p:nvPr/>
          </p:nvCxnSpPr>
          <p:spPr>
            <a:xfrm>
              <a:off x="2542689" y="1982010"/>
              <a:ext cx="6951" cy="628804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Down Arrow 35"/>
          <p:cNvSpPr/>
          <p:nvPr/>
        </p:nvSpPr>
        <p:spPr>
          <a:xfrm rot="10800000">
            <a:off x="2490006" y="2456052"/>
            <a:ext cx="353152" cy="1076826"/>
          </a:xfrm>
          <a:prstGeom prst="downArrow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84497" y="3227345"/>
            <a:ext cx="256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Ion beam</a:t>
            </a:r>
          </a:p>
          <a:p>
            <a:pPr algn="ctr"/>
            <a:r>
              <a:rPr lang="en-US" dirty="0"/>
              <a:t>(Future Experiment)</a:t>
            </a:r>
          </a:p>
        </p:txBody>
      </p:sp>
    </p:spTree>
    <p:extLst>
      <p:ext uri="{BB962C8B-B14F-4D97-AF65-F5344CB8AC3E}">
        <p14:creationId xmlns:p14="http://schemas.microsoft.com/office/powerpoint/2010/main" val="185400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40" y="32863"/>
            <a:ext cx="9450119" cy="679227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921620" y="1862254"/>
            <a:ext cx="2274848" cy="3044283"/>
          </a:xfrm>
          <a:prstGeom prst="line">
            <a:avLst/>
          </a:prstGeom>
          <a:ln w="38100">
            <a:solidFill>
              <a:srgbClr val="004E8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5196468" y="1862254"/>
            <a:ext cx="4035214" cy="1344409"/>
          </a:xfrm>
          <a:prstGeom prst="line">
            <a:avLst/>
          </a:prstGeom>
          <a:ln w="38100">
            <a:solidFill>
              <a:srgbClr val="004E8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710108" y="1809750"/>
            <a:ext cx="2723905" cy="3096788"/>
          </a:xfrm>
          <a:prstGeom prst="line">
            <a:avLst/>
          </a:prstGeom>
          <a:ln w="38100">
            <a:solidFill>
              <a:srgbClr val="004E8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434013" y="1809750"/>
            <a:ext cx="3797671" cy="1396914"/>
          </a:xfrm>
          <a:prstGeom prst="line">
            <a:avLst/>
          </a:prstGeom>
          <a:ln w="38100">
            <a:solidFill>
              <a:srgbClr val="004E8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710108" y="1703540"/>
            <a:ext cx="3953739" cy="32029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9" idx="6"/>
          </p:cNvCxnSpPr>
          <p:nvPr/>
        </p:nvCxnSpPr>
        <p:spPr>
          <a:xfrm flipH="1" flipV="1">
            <a:off x="6663847" y="1703541"/>
            <a:ext cx="2255799" cy="188738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370858" y="1703541"/>
            <a:ext cx="2518088" cy="189143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21618" y="1702243"/>
            <a:ext cx="3449238" cy="320429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863550" y="3505201"/>
            <a:ext cx="56096" cy="171450"/>
          </a:xfrm>
          <a:prstGeom prst="ellipse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/>
          <p:cNvSpPr/>
          <p:nvPr/>
        </p:nvSpPr>
        <p:spPr>
          <a:xfrm>
            <a:off x="9176240" y="3120939"/>
            <a:ext cx="56096" cy="171450"/>
          </a:xfrm>
          <a:prstGeom prst="ellipse">
            <a:avLst/>
          </a:prstGeom>
          <a:solidFill>
            <a:srgbClr val="004E8A"/>
          </a:solidFill>
          <a:ln>
            <a:solidFill>
              <a:srgbClr val="004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/>
          <p:cNvSpPr/>
          <p:nvPr/>
        </p:nvSpPr>
        <p:spPr>
          <a:xfrm>
            <a:off x="6852140" y="5261604"/>
            <a:ext cx="75710" cy="722671"/>
          </a:xfrm>
          <a:prstGeom prst="ellipse">
            <a:avLst/>
          </a:prstGeom>
          <a:solidFill>
            <a:srgbClr val="004E8A"/>
          </a:solidFill>
          <a:ln>
            <a:solidFill>
              <a:srgbClr val="004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/>
          <p:cNvSpPr/>
          <p:nvPr/>
        </p:nvSpPr>
        <p:spPr>
          <a:xfrm>
            <a:off x="9100003" y="5261603"/>
            <a:ext cx="75710" cy="722671"/>
          </a:xfrm>
          <a:prstGeom prst="ellipse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/>
          <p:cNvSpPr txBox="1"/>
          <p:nvPr/>
        </p:nvSpPr>
        <p:spPr>
          <a:xfrm>
            <a:off x="4234408" y="1321833"/>
            <a:ext cx="23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11210" y="724490"/>
            <a:ext cx="23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8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4194170" y="1038224"/>
            <a:ext cx="3484285" cy="337378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33900" y="1104901"/>
            <a:ext cx="762000" cy="4067174"/>
          </a:xfrm>
          <a:prstGeom prst="line">
            <a:avLst/>
          </a:prstGeom>
          <a:ln w="38100">
            <a:solidFill>
              <a:srgbClr val="004E8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295900" y="1104901"/>
            <a:ext cx="1809750" cy="2876550"/>
          </a:xfrm>
          <a:prstGeom prst="line">
            <a:avLst/>
          </a:prstGeom>
          <a:ln w="38100">
            <a:solidFill>
              <a:srgbClr val="004E8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33900" y="1104901"/>
            <a:ext cx="2009775" cy="406717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6543675" y="1104901"/>
            <a:ext cx="295276" cy="309420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483100" y="1038226"/>
            <a:ext cx="1670050" cy="4092574"/>
          </a:xfrm>
          <a:prstGeom prst="line">
            <a:avLst/>
          </a:prstGeom>
          <a:ln w="38100">
            <a:solidFill>
              <a:srgbClr val="B90F2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6153151" y="1038225"/>
            <a:ext cx="1097279" cy="4044315"/>
          </a:xfrm>
          <a:prstGeom prst="line">
            <a:avLst/>
          </a:prstGeom>
          <a:ln w="38100">
            <a:solidFill>
              <a:srgbClr val="B90F2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5924552" y="1038226"/>
            <a:ext cx="1398268" cy="4044314"/>
          </a:xfrm>
          <a:prstGeom prst="line">
            <a:avLst/>
          </a:prstGeom>
          <a:ln w="38100">
            <a:solidFill>
              <a:srgbClr val="B90F2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95953" y="1038229"/>
            <a:ext cx="1697352" cy="4023356"/>
          </a:xfrm>
          <a:prstGeom prst="line">
            <a:avLst/>
          </a:prstGeom>
          <a:ln w="38100">
            <a:solidFill>
              <a:srgbClr val="B90F2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33900" y="1038225"/>
            <a:ext cx="1390651" cy="4092575"/>
          </a:xfrm>
          <a:prstGeom prst="line">
            <a:avLst/>
          </a:prstGeom>
          <a:ln w="38100">
            <a:solidFill>
              <a:srgbClr val="B90F2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616313" y="1060451"/>
            <a:ext cx="1089163" cy="4092574"/>
          </a:xfrm>
          <a:prstGeom prst="line">
            <a:avLst/>
          </a:prstGeom>
          <a:ln w="38100">
            <a:solidFill>
              <a:srgbClr val="B90F2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375538" y="4199108"/>
            <a:ext cx="558662" cy="718851"/>
          </a:xfrm>
          <a:prstGeom prst="straightConnector1">
            <a:avLst/>
          </a:prstGeom>
          <a:ln w="254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4931171" y="4168690"/>
            <a:ext cx="786211" cy="723983"/>
          </a:xfrm>
          <a:prstGeom prst="straightConnector1">
            <a:avLst/>
          </a:prstGeom>
          <a:ln w="254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87205" y="4836082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90F22"/>
                </a:solidFill>
              </a:rPr>
              <a:t>Pinhole</a:t>
            </a:r>
            <a:endParaRPr lang="de-DE" b="1" dirty="0">
              <a:solidFill>
                <a:srgbClr val="B90F22"/>
              </a:solidFill>
            </a:endParaRPr>
          </a:p>
        </p:txBody>
      </p:sp>
      <p:sp>
        <p:nvSpPr>
          <p:cNvPr id="51" name="Arc 50"/>
          <p:cNvSpPr/>
          <p:nvPr/>
        </p:nvSpPr>
        <p:spPr>
          <a:xfrm rot="6954829">
            <a:off x="2177243" y="1167823"/>
            <a:ext cx="7270446" cy="6970556"/>
          </a:xfrm>
          <a:prstGeom prst="arc">
            <a:avLst>
              <a:gd name="adj1" fmla="val 8726264"/>
              <a:gd name="adj2" fmla="val 996363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6626088" y="3832239"/>
            <a:ext cx="750233" cy="517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934200" y="4980990"/>
            <a:ext cx="885827" cy="172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451488" y="5043405"/>
            <a:ext cx="183218" cy="1953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Box 66"/>
          <p:cNvSpPr txBox="1"/>
          <p:nvPr/>
        </p:nvSpPr>
        <p:spPr>
          <a:xfrm>
            <a:off x="4021135" y="4977884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(1)</a:t>
            </a:r>
            <a:endParaRPr lang="de-DE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5686425" y="635553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(2)</a:t>
            </a:r>
            <a:endParaRPr lang="de-DE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7214396" y="3842894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(4)</a:t>
            </a:r>
            <a:endParaRPr lang="de-DE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7602540" y="5009419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(5)</a:t>
            </a:r>
            <a:endParaRPr lang="de-DE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7489826" y="1835419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(3)</a:t>
            </a:r>
            <a:endParaRPr lang="de-DE" b="1" dirty="0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6589900" y="3551375"/>
            <a:ext cx="124944" cy="78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6855766" y="3403597"/>
            <a:ext cx="124944" cy="78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935790" y="3166907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(6)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7636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281"/>
            <a:ext cx="12485352" cy="6617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5822185" y="4298348"/>
            <a:ext cx="420491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sz="3400" i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8684412" y="4243840"/>
            <a:ext cx="420491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i="1" dirty="0"/>
              <a:t>b</a:t>
            </a:r>
            <a:endParaRPr lang="de-DE" sz="3400" i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722655" y="3990571"/>
            <a:ext cx="420491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i="1" dirty="0"/>
              <a:t>R</a:t>
            </a:r>
            <a:endParaRPr lang="de-DE" sz="3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8050340" y="2448413"/>
                <a:ext cx="420491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400" b="0" i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50340" y="2448413"/>
                <a:ext cx="420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flipH="1">
                <a:off x="4531791" y="5711108"/>
                <a:ext cx="420491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400" b="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31791" y="5711108"/>
                <a:ext cx="42049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flipH="1">
                <a:off x="5401694" y="6157183"/>
                <a:ext cx="420491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b="0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01694" y="6157183"/>
                <a:ext cx="42049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243621" y="5212746"/>
            <a:ext cx="420491" cy="4138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 flipH="1">
                <a:off x="3156854" y="5057176"/>
                <a:ext cx="420491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3400" b="0" i="1" dirty="0"/>
              </a:p>
              <a:p>
                <a:endParaRPr lang="en-US" sz="3400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56854" y="5057176"/>
                <a:ext cx="420491" cy="1138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 rot="11044449">
            <a:off x="8605094" y="2773966"/>
            <a:ext cx="521979" cy="605552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8270909" y="3063966"/>
                <a:ext cx="420491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400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3400" b="0" i="1" dirty="0"/>
              </a:p>
              <a:p>
                <a:endParaRPr lang="en-US" sz="3400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70909" y="3063966"/>
                <a:ext cx="420491" cy="1138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 flipH="1">
            <a:off x="5882572" y="3487570"/>
            <a:ext cx="4204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0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3791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08648" y="0"/>
            <a:ext cx="11019741" cy="6858000"/>
            <a:chOff x="675194" y="0"/>
            <a:chExt cx="11019741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94" y="0"/>
              <a:ext cx="11019741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8864930" y="344384"/>
              <a:ext cx="1781299" cy="4156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81803" y="290945"/>
              <a:ext cx="1698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FSSR-1D</a:t>
              </a:r>
              <a:endParaRPr lang="de-DE" sz="16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864930" y="3164774"/>
              <a:ext cx="2042556" cy="176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864930" y="5276602"/>
              <a:ext cx="2042556" cy="176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3" t="2871" r="497" b="18198"/>
          <a:stretch/>
        </p:blipFill>
        <p:spPr>
          <a:xfrm>
            <a:off x="8703744" y="41297"/>
            <a:ext cx="3473127" cy="6660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43" y="629499"/>
            <a:ext cx="3473127" cy="36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6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6" y="0"/>
            <a:ext cx="1085372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23366" y="356260"/>
            <a:ext cx="2042556" cy="403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8888681" y="314695"/>
            <a:ext cx="1698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DUCK</a:t>
            </a:r>
            <a:endParaRPr lang="de-DE" sz="1600" dirty="0"/>
          </a:p>
        </p:txBody>
      </p:sp>
      <p:sp>
        <p:nvSpPr>
          <p:cNvPr id="5" name="Rectangle 4"/>
          <p:cNvSpPr/>
          <p:nvPr/>
        </p:nvSpPr>
        <p:spPr>
          <a:xfrm>
            <a:off x="8888680" y="3176649"/>
            <a:ext cx="2185059" cy="170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8969828" y="5294415"/>
            <a:ext cx="2185059" cy="170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5" t="2276" r="258" b="15772"/>
          <a:stretch/>
        </p:blipFill>
        <p:spPr>
          <a:xfrm>
            <a:off x="8813182" y="0"/>
            <a:ext cx="3378818" cy="6784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953085" y="227494"/>
            <a:ext cx="2185059" cy="46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9007481" y="2308302"/>
            <a:ext cx="2835114" cy="156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8953085" y="3686579"/>
            <a:ext cx="2835114" cy="156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8943719" y="302522"/>
            <a:ext cx="240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DUCC Spectrometer</a:t>
            </a:r>
            <a:endParaRPr lang="de-DE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719" y="665422"/>
            <a:ext cx="319305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13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9421</TotalTime>
  <Words>286</Words>
  <Application>Microsoft Office PowerPoint</Application>
  <PresentationFormat>Widescreen</PresentationFormat>
  <Paragraphs>165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GSI Helmholtzzentrum für Schwerionenforschung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Butler, Carlos</dc:creator>
  <cp:lastModifiedBy>Carlos Butler</cp:lastModifiedBy>
  <cp:revision>114</cp:revision>
  <cp:lastPrinted>2024-01-05T01:14:50Z</cp:lastPrinted>
  <dcterms:created xsi:type="dcterms:W3CDTF">2023-04-11T10:45:09Z</dcterms:created>
  <dcterms:modified xsi:type="dcterms:W3CDTF">2024-01-05T01:35:44Z</dcterms:modified>
</cp:coreProperties>
</file>